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ags/tag1.xml" ContentType="application/vnd.openxmlformats-officedocument.presentationml.tags+xml"/>
  <Override PartName="/ppt/theme/theme2.xml" ContentType="application/vnd.openxmlformats-officedocument.theme+xml"/>
  <Override PartName="/ppt/theme/theme3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5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6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chart29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87" r:id="rId1"/>
  </p:sldMasterIdLst>
  <p:notesMasterIdLst>
    <p:notesMasterId r:id="rId84"/>
  </p:notesMasterIdLst>
  <p:handoutMasterIdLst>
    <p:handoutMasterId r:id="rId85"/>
  </p:handoutMasterIdLst>
  <p:sldIdLst>
    <p:sldId id="261" r:id="rId2"/>
    <p:sldId id="279" r:id="rId3"/>
    <p:sldId id="278" r:id="rId4"/>
    <p:sldId id="386" r:id="rId5"/>
    <p:sldId id="387" r:id="rId6"/>
    <p:sldId id="330" r:id="rId7"/>
    <p:sldId id="281" r:id="rId8"/>
    <p:sldId id="283" r:id="rId9"/>
    <p:sldId id="333" r:id="rId10"/>
    <p:sldId id="335" r:id="rId11"/>
    <p:sldId id="334" r:id="rId12"/>
    <p:sldId id="332" r:id="rId13"/>
    <p:sldId id="339" r:id="rId14"/>
    <p:sldId id="340" r:id="rId15"/>
    <p:sldId id="338" r:id="rId16"/>
    <p:sldId id="337" r:id="rId17"/>
    <p:sldId id="341" r:id="rId18"/>
    <p:sldId id="361" r:id="rId19"/>
    <p:sldId id="384" r:id="rId20"/>
    <p:sldId id="381" r:id="rId21"/>
    <p:sldId id="385" r:id="rId22"/>
    <p:sldId id="383" r:id="rId23"/>
    <p:sldId id="284" r:id="rId24"/>
    <p:sldId id="331" r:id="rId25"/>
    <p:sldId id="360" r:id="rId26"/>
    <p:sldId id="285" r:id="rId27"/>
    <p:sldId id="342" r:id="rId28"/>
    <p:sldId id="362" r:id="rId29"/>
    <p:sldId id="286" r:id="rId30"/>
    <p:sldId id="343" r:id="rId31"/>
    <p:sldId id="363" r:id="rId32"/>
    <p:sldId id="287" r:id="rId33"/>
    <p:sldId id="344" r:id="rId34"/>
    <p:sldId id="364" r:id="rId35"/>
    <p:sldId id="288" r:id="rId36"/>
    <p:sldId id="345" r:id="rId37"/>
    <p:sldId id="365" r:id="rId38"/>
    <p:sldId id="289" r:id="rId39"/>
    <p:sldId id="336" r:id="rId40"/>
    <p:sldId id="366" r:id="rId41"/>
    <p:sldId id="290" r:id="rId42"/>
    <p:sldId id="346" r:id="rId43"/>
    <p:sldId id="367" r:id="rId44"/>
    <p:sldId id="291" r:id="rId45"/>
    <p:sldId id="347" r:id="rId46"/>
    <p:sldId id="368" r:id="rId47"/>
    <p:sldId id="292" r:id="rId48"/>
    <p:sldId id="348" r:id="rId49"/>
    <p:sldId id="369" r:id="rId50"/>
    <p:sldId id="293" r:id="rId51"/>
    <p:sldId id="349" r:id="rId52"/>
    <p:sldId id="370" r:id="rId53"/>
    <p:sldId id="294" r:id="rId54"/>
    <p:sldId id="350" r:id="rId55"/>
    <p:sldId id="371" r:id="rId56"/>
    <p:sldId id="295" r:id="rId57"/>
    <p:sldId id="351" r:id="rId58"/>
    <p:sldId id="372" r:id="rId59"/>
    <p:sldId id="296" r:id="rId60"/>
    <p:sldId id="352" r:id="rId61"/>
    <p:sldId id="373" r:id="rId62"/>
    <p:sldId id="297" r:id="rId63"/>
    <p:sldId id="353" r:id="rId64"/>
    <p:sldId id="374" r:id="rId65"/>
    <p:sldId id="298" r:id="rId66"/>
    <p:sldId id="354" r:id="rId67"/>
    <p:sldId id="375" r:id="rId68"/>
    <p:sldId id="299" r:id="rId69"/>
    <p:sldId id="355" r:id="rId70"/>
    <p:sldId id="376" r:id="rId71"/>
    <p:sldId id="300" r:id="rId72"/>
    <p:sldId id="356" r:id="rId73"/>
    <p:sldId id="377" r:id="rId74"/>
    <p:sldId id="301" r:id="rId75"/>
    <p:sldId id="357" r:id="rId76"/>
    <p:sldId id="378" r:id="rId77"/>
    <p:sldId id="302" r:id="rId78"/>
    <p:sldId id="358" r:id="rId79"/>
    <p:sldId id="379" r:id="rId80"/>
    <p:sldId id="303" r:id="rId81"/>
    <p:sldId id="359" r:id="rId82"/>
    <p:sldId id="380" r:id="rId83"/>
  </p:sldIdLst>
  <p:sldSz cx="12192000" cy="6858000"/>
  <p:notesSz cx="6797675" cy="9925050"/>
  <p:defaultTextStyle>
    <a:defPPr>
      <a:defRPr lang="en-US"/>
    </a:defPPr>
    <a:lvl1pPr marL="0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37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273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410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546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683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2819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199956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093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37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Synergy" initials="Co" lastIdx="1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CE5E4"/>
    <a:srgbClr val="007F76"/>
    <a:srgbClr val="548235"/>
    <a:srgbClr val="7F7F7F"/>
    <a:srgbClr val="002060"/>
    <a:srgbClr val="143452"/>
    <a:srgbClr val="4D7A86"/>
    <a:srgbClr val="0D867D"/>
    <a:srgbClr val="D9D9D9"/>
    <a:srgbClr val="95373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E25E649-3F16-4E02-A733-19D2CDBF48F0}" styleName="Средний стиль 3 — акцент 1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B301B821-A1FF-4177-AEE7-76D212191A09}" styleName="Средний стиль 1 — акцент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1">
              <a:tint val="20000"/>
            </a:schemeClr>
          </a:solidFill>
        </a:fill>
      </a:tcStyle>
    </a:band1H>
    <a:band1V>
      <a:tcStyle>
        <a:tcBdr/>
        <a:fill>
          <a:solidFill>
            <a:schemeClr val="accent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Row>
  </a:tblStyle>
  <a:tblStyle styleId="{17292A2E-F333-43FB-9621-5CBBE7FDCDCB}" styleName="Светлый стиль 2 — акцент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69012ECD-51FC-41F1-AA8D-1B2483CD663E}" styleName="Светлый стиль 2 — акцент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7E9639D4-E3E2-4D34-9284-5A2195B3D0D7}" styleName="Светлый стиль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9D7B26C5-4107-4FEC-AEDC-1716B250A1EF}" styleName="Светлый стиль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940675A-B579-460E-94D1-54222C63F5DA}" styleName="Нет стиля, сетка таблиц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8146" autoAdjust="0"/>
    <p:restoredTop sz="92982" autoAdjust="0"/>
  </p:normalViewPr>
  <p:slideViewPr>
    <p:cSldViewPr snapToGrid="0">
      <p:cViewPr varScale="1">
        <p:scale>
          <a:sx n="104" d="100"/>
          <a:sy n="104" d="100"/>
        </p:scale>
        <p:origin x="1266" y="90"/>
      </p:cViewPr>
      <p:guideLst>
        <p:guide orient="horz" pos="2137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 snapToGrid="0">
      <p:cViewPr varScale="1">
        <p:scale>
          <a:sx n="60" d="100"/>
          <a:sy n="60" d="100"/>
        </p:scale>
        <p:origin x="3202" y="5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notesMaster" Target="notesMasters/notesMaster1.xml"/><Relationship Id="rId89" Type="http://schemas.openxmlformats.org/officeDocument/2006/relationships/theme" Target="theme/theme1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tableStyles" Target="tableStyles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handoutMaster" Target="handoutMasters/handoutMaster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commentAuthors" Target="commentAuthor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presProps" Target="presProp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.xlsx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.xlsx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.xlsx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.xlsx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.xlsx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.xlsx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.xlsx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.xlsx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.xlsx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.xlsx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.xlsx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.xlsx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.xlsx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.xlsx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1.xlsx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2.xlsx"/></Relationships>
</file>

<file path=ppt/charts/_rels/chart2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3.xlsx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4.xlsx"/></Relationships>
</file>

<file path=ppt/charts/_rels/chart2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5.xlsx"/></Relationships>
</file>

<file path=ppt/charts/_rels/chart2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6.xlsx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7.xlsx"/></Relationships>
</file>

<file path=ppt/charts/_rels/chart2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8.xlsx"/></Relationships>
</file>

<file path=ppt/charts/_rels/chart3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9.xlsx"/></Relationships>
</file>

<file path=ppt/charts/_rels/chart3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0.xlsx"/></Relationships>
</file>

<file path=ppt/charts/_rels/chart3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1.xlsx"/></Relationships>
</file>

<file path=ppt/charts/_rels/chart3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2.xlsx"/></Relationships>
</file>

<file path=ppt/charts/_rels/chart3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3.xlsx"/></Relationships>
</file>

<file path=ppt/charts/_rels/chart3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4.xlsx"/></Relationships>
</file>

<file path=ppt/charts/_rels/chart3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5.xlsx"/></Relationships>
</file>

<file path=ppt/charts/_rels/chart3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6.xlsx"/></Relationships>
</file>

<file path=ppt/charts/_rels/chart3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7.xlsx"/></Relationships>
</file>

<file path=ppt/charts/_rels/chart3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8.xlsx"/></Relationships>
</file>

<file path=ppt/charts/_rels/chart4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9.xlsx"/></Relationships>
</file>

<file path=ppt/charts/_rels/chart4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0.xlsx"/></Relationships>
</file>

<file path=ppt/charts/_rels/chart4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1.xlsx"/></Relationships>
</file>

<file path=ppt/charts/_rels/chart4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2.xlsx"/></Relationships>
</file>

<file path=ppt/charts/_rels/chart4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3.xlsx"/></Relationships>
</file>

<file path=ppt/charts/_rels/chart4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4.xlsx"/></Relationships>
</file>

<file path=ppt/charts/_rels/chart4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5.xlsx"/></Relationships>
</file>

<file path=ppt/charts/_rels/chart4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6.xlsx"/></Relationships>
</file>

<file path=ppt/charts/_rels/chart4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7.xlsx"/></Relationships>
</file>

<file path=ppt/charts/_rels/chart4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8.xlsx"/></Relationships>
</file>

<file path=ppt/charts/_rels/chart5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9.xlsx"/></Relationships>
</file>

<file path=ppt/charts/_rels/chart5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0.xlsx"/></Relationships>
</file>

<file path=ppt/charts/_rels/chart5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1.xlsx"/></Relationships>
</file>

<file path=ppt/charts/_rels/chart5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2.xlsx"/></Relationships>
</file>

<file path=ppt/charts/_rels/chart5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3.xlsx"/></Relationships>
</file>

<file path=ppt/charts/_rels/chart5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4.xlsx"/></Relationships>
</file>

<file path=ppt/charts/_rels/chart5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5.xlsx"/></Relationships>
</file>

<file path=ppt/charts/_rels/chart5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6.xlsx"/></Relationships>
</file>

<file path=ppt/charts/_rels/chart5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7.xlsx"/></Relationships>
</file>

<file path=ppt/charts/_rels/chart5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8.xlsx"/></Relationships>
</file>

<file path=ppt/charts/_rels/chart6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9.xlsx"/></Relationships>
</file>

<file path=ppt/charts/_rels/chart6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0.xlsx"/></Relationships>
</file>

<file path=ppt/charts/_rels/chart6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1.xlsx"/></Relationships>
</file>

<file path=ppt/charts/_rels/chart6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2.xlsx"/></Relationships>
</file>

<file path=ppt/charts/_rels/chart6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3.xlsx"/></Relationships>
</file>

<file path=ppt/charts/_rels/chart6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4.xlsx"/></Relationships>
</file>

<file path=ppt/charts/_rels/chart6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5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BE20-4893-98FC-B418FE6408C5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D134-4338-92C6-C57334FD84F9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134-4338-92C6-C57334FD84F9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D134-4338-92C6-C57334FD84F9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E20-4893-98FC-B418FE6408C5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134-4338-92C6-C57334FD84F9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134-4338-92C6-C57334FD84F9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134-4338-92C6-C57334FD84F9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BE20-4893-98FC-B418FE6408C5}"/>
              </c:ext>
            </c:extLst>
          </c:dPt>
          <c:dLbls>
            <c:dLbl>
              <c:idx val="9"/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400"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BE20-4893-98FC-B418FE6408C5}"/>
                </c:ext>
              </c:extLst>
            </c:dLbl>
            <c:dLbl>
              <c:idx val="10"/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400"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4-BE20-4893-98FC-B418FE6408C5}"/>
                </c:ext>
              </c:extLst>
            </c:dLbl>
            <c:dLbl>
              <c:idx val="11"/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400"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BE20-4893-98FC-B418FE6408C5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190.21100000000001</c:v>
                </c:pt>
                <c:pt idx="1">
                  <c:v>261.83300000000003</c:v>
                </c:pt>
                <c:pt idx="2">
                  <c:v>317.57100000000003</c:v>
                </c:pt>
                <c:pt idx="3">
                  <c:v>322.46499999999997</c:v>
                </c:pt>
                <c:pt idx="4">
                  <c:v>211.34399999999999</c:v>
                </c:pt>
                <c:pt idx="5">
                  <c:v>272.35399999999998</c:v>
                </c:pt>
                <c:pt idx="6">
                  <c:v>299.13600000000002</c:v>
                </c:pt>
                <c:pt idx="7">
                  <c:v>291.55700000000002</c:v>
                </c:pt>
                <c:pt idx="8">
                  <c:v>220.53299999999999</c:v>
                </c:pt>
                <c:pt idx="9">
                  <c:v>240.505</c:v>
                </c:pt>
                <c:pt idx="10">
                  <c:v>300.19</c:v>
                </c:pt>
                <c:pt idx="11">
                  <c:v>342.57100000000003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BE20-4893-98FC-B418FE6408C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400"/>
          <c:min val="15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900"/>
            </a:pPr>
            <a:endParaRPr lang="ru-RU"/>
          </a:p>
        </c:txPr>
        <c:crossAx val="-1527629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+mj-lt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BE20-4893-98FC-B418FE6408C5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D134-4338-92C6-C57334FD84F9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134-4338-92C6-C57334FD84F9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D134-4338-92C6-C57334FD84F9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E20-4893-98FC-B418FE6408C5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134-4338-92C6-C57334FD84F9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134-4338-92C6-C57334FD84F9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134-4338-92C6-C57334FD84F9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BE20-4893-98FC-B418FE6408C5}"/>
              </c:ext>
            </c:extLst>
          </c:dPt>
          <c:dPt>
            <c:idx val="9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2-C79C-409B-A9DF-47F1251F1AD1}"/>
              </c:ext>
            </c:extLst>
          </c:dPt>
          <c:dPt>
            <c:idx val="10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3-C79C-409B-A9DF-47F1251F1AD1}"/>
              </c:ext>
            </c:extLst>
          </c:dPt>
          <c:dPt>
            <c:idx val="11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4-C79C-409B-A9DF-47F1251F1AD1}"/>
              </c:ext>
            </c:extLst>
          </c:dPt>
          <c:dLbls>
            <c:dLbl>
              <c:idx val="9"/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1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C79C-409B-A9DF-47F1251F1AD1}"/>
                </c:ext>
              </c:extLst>
            </c:dLbl>
            <c:dLbl>
              <c:idx val="10"/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1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C79C-409B-A9DF-47F1251F1AD1}"/>
                </c:ext>
              </c:extLst>
            </c:dLbl>
            <c:dLbl>
              <c:idx val="11"/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1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C79C-409B-A9DF-47F1251F1AD1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9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190.21100000000001</c:v>
                </c:pt>
                <c:pt idx="1">
                  <c:v>261.83300000000003</c:v>
                </c:pt>
                <c:pt idx="2">
                  <c:v>317.57100000000003</c:v>
                </c:pt>
                <c:pt idx="3">
                  <c:v>322.46499999999997</c:v>
                </c:pt>
                <c:pt idx="4">
                  <c:v>211.34399999999999</c:v>
                </c:pt>
                <c:pt idx="5">
                  <c:v>272.35399999999998</c:v>
                </c:pt>
                <c:pt idx="6">
                  <c:v>299.13600000000002</c:v>
                </c:pt>
                <c:pt idx="7">
                  <c:v>291.55700000000002</c:v>
                </c:pt>
                <c:pt idx="8">
                  <c:v>220.53299999999999</c:v>
                </c:pt>
                <c:pt idx="9">
                  <c:v>260.971</c:v>
                </c:pt>
                <c:pt idx="10">
                  <c:v>321.28199999999998</c:v>
                </c:pt>
                <c:pt idx="11">
                  <c:v>361.733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BE20-4893-98FC-B418FE6408C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 sz="900"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400"/>
          <c:min val="15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+mj-lt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BE20-4893-98FC-B418FE6408C5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D134-4338-92C6-C57334FD84F9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134-4338-92C6-C57334FD84F9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D134-4338-92C6-C57334FD84F9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E20-4893-98FC-B418FE6408C5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134-4338-92C6-C57334FD84F9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134-4338-92C6-C57334FD84F9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134-4338-92C6-C57334FD84F9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BE20-4893-98FC-B418FE6408C5}"/>
              </c:ext>
            </c:extLst>
          </c:dPt>
          <c:dPt>
            <c:idx val="9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2-C79C-409B-A9DF-47F1251F1AD1}"/>
              </c:ext>
            </c:extLst>
          </c:dPt>
          <c:dPt>
            <c:idx val="10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3-C79C-409B-A9DF-47F1251F1AD1}"/>
              </c:ext>
            </c:extLst>
          </c:dPt>
          <c:dPt>
            <c:idx val="11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4-C79C-409B-A9DF-47F1251F1AD1}"/>
              </c:ext>
            </c:extLst>
          </c:dPt>
          <c:dLbls>
            <c:dLbl>
              <c:idx val="9"/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100" b="1">
                      <a:solidFill>
                        <a:schemeClr val="accent6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C79C-409B-A9DF-47F1251F1AD1}"/>
                </c:ext>
              </c:extLst>
            </c:dLbl>
            <c:dLbl>
              <c:idx val="10"/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100" b="1">
                      <a:solidFill>
                        <a:schemeClr val="accent6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C79C-409B-A9DF-47F1251F1AD1}"/>
                </c:ext>
              </c:extLst>
            </c:dLbl>
            <c:dLbl>
              <c:idx val="11"/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100" b="1">
                      <a:solidFill>
                        <a:schemeClr val="accent6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C79C-409B-A9DF-47F1251F1AD1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9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190.21100000000001</c:v>
                </c:pt>
                <c:pt idx="1">
                  <c:v>261.83300000000003</c:v>
                </c:pt>
                <c:pt idx="2">
                  <c:v>317.57100000000003</c:v>
                </c:pt>
                <c:pt idx="3">
                  <c:v>322.46499999999997</c:v>
                </c:pt>
                <c:pt idx="4">
                  <c:v>211.34399999999999</c:v>
                </c:pt>
                <c:pt idx="5">
                  <c:v>272.35399999999998</c:v>
                </c:pt>
                <c:pt idx="6">
                  <c:v>299.13600000000002</c:v>
                </c:pt>
                <c:pt idx="7">
                  <c:v>291.55700000000002</c:v>
                </c:pt>
                <c:pt idx="8">
                  <c:v>220.53299999999999</c:v>
                </c:pt>
                <c:pt idx="9">
                  <c:v>221.22200000000001</c:v>
                </c:pt>
                <c:pt idx="10">
                  <c:v>282.93900000000002</c:v>
                </c:pt>
                <c:pt idx="11">
                  <c:v>319.66000000000003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BE20-4893-98FC-B418FE6408C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 sz="900"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400"/>
          <c:min val="15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+mj-lt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0272536666434457E-2"/>
          <c:y val="0.19173344106083828"/>
          <c:w val="0.97560272541721837"/>
          <c:h val="0.7505924318651296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4DACD744-A35B-4017-9971-F95ECEFC2B0E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0-F4E7-40EA-BCA2-B4CDAB61155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8296962C-F3E1-4846-AC6A-9737DA172EB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1-F4E7-40EA-BCA2-B4CDAB61155E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DB9A83EF-D2F2-4117-9132-610A5FDCF9B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2-F4E7-40EA-BCA2-B4CDAB61155E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66F7D5A2-52CA-4BCB-B0CA-96A8DF9BD3B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3-F4E7-40EA-BCA2-B4CDAB61155E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5C1EF9C3-D9A7-45E3-9648-4B5FF43DA9F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4-F4E7-40EA-BCA2-B4CDAB61155E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A6562C78-CCA9-4975-8A17-EFEAB836115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F4E7-40EA-BCA2-B4CDAB61155E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72971958-B9EC-4EA7-9035-900C248EBBB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6-F4E7-40EA-BCA2-B4CDAB61155E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3FA44DA3-50F5-4FC1-85EF-7067EA79547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7-F4E7-40EA-BCA2-B4CDAB61155E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E9C44B5A-E3D6-4CE7-9CA6-009C9F4C6DB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8-F4E7-40EA-BCA2-B4CDAB61155E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19934DA7-0517-4492-A9CC-BA1EF47D2D6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9-F4E7-40EA-BCA2-B4CDAB61155E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A63E92E5-9D61-4216-8F6E-A62F7988C45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A-F4E7-40EA-BCA2-B4CDAB61155E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CC6C2CDF-37C6-41D1-9449-7C6A664B62A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F4E7-40EA-BCA2-B4CDAB61155E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AE5AF5C2-9EE3-4062-B113-18739A058BA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C-F4E7-40EA-BCA2-B4CDAB61155E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226B6E3E-D875-4D49-8B07-219A5AD93F8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F4E7-40EA-BCA2-B4CDAB61155E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DC255225-B226-4D27-939D-8B9B47C146A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E-F4E7-40EA-BCA2-B4CDAB61155E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fld id="{42CE6F1E-C258-45E2-91C0-33D7513EAE0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F-F4E7-40EA-BCA2-B4CDAB61155E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fld id="{0A1F8B65-D7AD-47BE-BD2F-C5DE37FDBDF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0-F4E7-40EA-BCA2-B4CDAB61155E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fld id="{13CF855C-F1F6-4DB5-8543-F4635D6316D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1-F4E7-40EA-BCA2-B4CDAB61155E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fld id="{3853E124-CBF1-415C-97EC-F0413A4059F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2-F4E7-40EA-BCA2-B4CDAB61155E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fld id="{2354A25B-5D34-448A-8B01-3514CFC2C86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dLblPos val="outEnd"/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3-F4E7-40EA-BCA2-B4CDAB61155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rgbClr val="007F76"/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dLblPos val="outEnd"/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#,##0</c:formatCode>
                <c:ptCount val="20"/>
                <c:pt idx="0">
                  <c:v>20357</c:v>
                </c:pt>
                <c:pt idx="1">
                  <c:v>38325</c:v>
                </c:pt>
                <c:pt idx="2">
                  <c:v>65949</c:v>
                </c:pt>
                <c:pt idx="3">
                  <c:v>32864</c:v>
                </c:pt>
                <c:pt idx="4">
                  <c:v>41975</c:v>
                </c:pt>
                <c:pt idx="5">
                  <c:v>49329</c:v>
                </c:pt>
                <c:pt idx="6">
                  <c:v>62054</c:v>
                </c:pt>
                <c:pt idx="7">
                  <c:v>30330</c:v>
                </c:pt>
                <c:pt idx="8">
                  <c:v>85247</c:v>
                </c:pt>
                <c:pt idx="9">
                  <c:v>109711</c:v>
                </c:pt>
                <c:pt idx="10">
                  <c:v>32199</c:v>
                </c:pt>
                <c:pt idx="11">
                  <c:v>28187</c:v>
                </c:pt>
                <c:pt idx="12">
                  <c:v>66885</c:v>
                </c:pt>
                <c:pt idx="13">
                  <c:v>35865</c:v>
                </c:pt>
                <c:pt idx="14">
                  <c:v>60902</c:v>
                </c:pt>
                <c:pt idx="15">
                  <c:v>16247</c:v>
                </c:pt>
                <c:pt idx="16">
                  <c:v>58552</c:v>
                </c:pt>
                <c:pt idx="17">
                  <c:v>114488</c:v>
                </c:pt>
                <c:pt idx="18">
                  <c:v>124448</c:v>
                </c:pt>
                <c:pt idx="19">
                  <c:v>29885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Лист1!$D$2:$D$21</c15:f>
                <c15:dlblRangeCache>
                  <c:ptCount val="20"/>
                  <c:pt idx="0">
                    <c:v>1,8%</c:v>
                  </c:pt>
                  <c:pt idx="1">
                    <c:v>3,5%</c:v>
                  </c:pt>
                  <c:pt idx="2">
                    <c:v>6,0%</c:v>
                  </c:pt>
                  <c:pt idx="3">
                    <c:v>3,0%</c:v>
                  </c:pt>
                  <c:pt idx="4">
                    <c:v>3,8%</c:v>
                  </c:pt>
                  <c:pt idx="5">
                    <c:v>4,5%</c:v>
                  </c:pt>
                  <c:pt idx="6">
                    <c:v>5,6%</c:v>
                  </c:pt>
                  <c:pt idx="7">
                    <c:v>2,7%</c:v>
                  </c:pt>
                  <c:pt idx="8">
                    <c:v>7,7%</c:v>
                  </c:pt>
                  <c:pt idx="9">
                    <c:v>9,9%</c:v>
                  </c:pt>
                  <c:pt idx="10">
                    <c:v>2,9%</c:v>
                  </c:pt>
                  <c:pt idx="11">
                    <c:v>2,6%</c:v>
                  </c:pt>
                  <c:pt idx="12">
                    <c:v>6,1%</c:v>
                  </c:pt>
                  <c:pt idx="13">
                    <c:v>3,2%</c:v>
                  </c:pt>
                  <c:pt idx="14">
                    <c:v>5,5%</c:v>
                  </c:pt>
                  <c:pt idx="15">
                    <c:v>1,5%</c:v>
                  </c:pt>
                  <c:pt idx="16">
                    <c:v>5,3%</c:v>
                  </c:pt>
                  <c:pt idx="17">
                    <c:v>10,4%</c:v>
                  </c:pt>
                  <c:pt idx="18">
                    <c:v>11,3%</c:v>
                  </c:pt>
                  <c:pt idx="19">
                    <c:v>2,7%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0-8946-4414-B8A4-AB582B85DF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9"/>
        <c:overlap val="-27"/>
        <c:axId val="1009155912"/>
        <c:axId val="1009150512"/>
      </c:barChart>
      <c:catAx>
        <c:axId val="10091559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009150512"/>
        <c:crosses val="autoZero"/>
        <c:auto val="1"/>
        <c:lblAlgn val="ctr"/>
        <c:lblOffset val="100"/>
        <c:noMultiLvlLbl val="0"/>
      </c:catAx>
      <c:valAx>
        <c:axId val="1009150512"/>
        <c:scaling>
          <c:orientation val="minMax"/>
          <c:max val="150000"/>
        </c:scaling>
        <c:delete val="1"/>
        <c:axPos val="l"/>
        <c:numFmt formatCode="#,##0" sourceLinked="1"/>
        <c:majorTickMark val="out"/>
        <c:minorTickMark val="none"/>
        <c:tickLblPos val="nextTo"/>
        <c:crossAx val="1009155912"/>
        <c:crosses val="autoZero"/>
        <c:crossBetween val="between"/>
      </c:valAx>
      <c:spPr>
        <a:noFill/>
        <a:ln w="25400"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0272536666434457E-2"/>
          <c:y val="0.19173344106083828"/>
          <c:w val="0.97560272541721837"/>
          <c:h val="0.7505924318651296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5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DFD5397A-1716-4735-9680-6C28012454A9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1-C5FB-46B2-A063-1C025D1B94AF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FB82078E-5D78-4340-8554-2207E03539B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2-C5FB-46B2-A063-1C025D1B94AF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501C6578-9D4E-45FD-9C00-35FE47C3C6D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0-C5FB-46B2-A063-1C025D1B94AF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2E60BD9E-D31B-4614-9FD7-478D8189203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3-C5FB-46B2-A063-1C025D1B94AF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CE1FB118-4379-41A4-94A7-3B872CD532D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4-C5FB-46B2-A063-1C025D1B94AF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CA5B30C7-8626-4FC4-93F7-FA21070046D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C5FB-46B2-A063-1C025D1B94AF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CA5ECC9B-2CCF-469F-A3BC-5E7626CCEAA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6-C5FB-46B2-A063-1C025D1B94AF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62FA4F5A-A554-4E32-8B7D-8C545079332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7-C5FB-46B2-A063-1C025D1B94AF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B6D6591B-5132-4F6D-AE54-29BA4F619B3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8-C5FB-46B2-A063-1C025D1B94AF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43C8CF0D-B66A-4452-8D05-1822C6B51B0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9-C5FB-46B2-A063-1C025D1B94AF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28CD01BB-698A-4F57-AD29-E780EFB0ABF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A-C5FB-46B2-A063-1C025D1B94AF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EE6ABC0E-C961-4B3C-A558-7AB5581F74C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C5FB-46B2-A063-1C025D1B94AF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F97B9DB3-020B-4427-AD59-D688EF33BD3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C-C5FB-46B2-A063-1C025D1B94AF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73F89D87-5D59-4F02-9851-89E1F9CFB27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C5FB-46B2-A063-1C025D1B94AF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6572E9AD-070C-473E-A0EE-B9BDFB87719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E-C5FB-46B2-A063-1C025D1B94AF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fld id="{B7677F28-ADD1-456A-BA4A-6422EF608B1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F-C5FB-46B2-A063-1C025D1B94AF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fld id="{9D6EE393-19D4-435F-BDD4-E8BACF8E424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0-C5FB-46B2-A063-1C025D1B94AF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fld id="{633F0A62-29CD-44DE-B49D-97BEA06A432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1-C5FB-46B2-A063-1C025D1B94AF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fld id="{896E638B-CE79-461F-9D8C-50453553DA88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2-C5FB-46B2-A063-1C025D1B94AF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fld id="{3B3B161A-9422-4694-91F1-5A7ED73EA953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3-C5FB-46B2-A063-1C025D1B94A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#,##0</c:formatCode>
                <c:ptCount val="20"/>
                <c:pt idx="0">
                  <c:v>21760</c:v>
                </c:pt>
                <c:pt idx="1">
                  <c:v>38947</c:v>
                </c:pt>
                <c:pt idx="2">
                  <c:v>63884</c:v>
                </c:pt>
                <c:pt idx="3">
                  <c:v>36846</c:v>
                </c:pt>
                <c:pt idx="4">
                  <c:v>44351</c:v>
                </c:pt>
                <c:pt idx="5">
                  <c:v>49519</c:v>
                </c:pt>
                <c:pt idx="6">
                  <c:v>60826</c:v>
                </c:pt>
                <c:pt idx="7">
                  <c:v>30664</c:v>
                </c:pt>
                <c:pt idx="8">
                  <c:v>89076</c:v>
                </c:pt>
                <c:pt idx="9">
                  <c:v>117977</c:v>
                </c:pt>
                <c:pt idx="10">
                  <c:v>34157</c:v>
                </c:pt>
                <c:pt idx="11">
                  <c:v>30079</c:v>
                </c:pt>
                <c:pt idx="12">
                  <c:v>68813</c:v>
                </c:pt>
                <c:pt idx="13">
                  <c:v>35634</c:v>
                </c:pt>
                <c:pt idx="14">
                  <c:v>66000</c:v>
                </c:pt>
                <c:pt idx="15">
                  <c:v>16563</c:v>
                </c:pt>
                <c:pt idx="16">
                  <c:v>61417</c:v>
                </c:pt>
                <c:pt idx="17">
                  <c:v>122879</c:v>
                </c:pt>
                <c:pt idx="18">
                  <c:v>141258</c:v>
                </c:pt>
                <c:pt idx="19">
                  <c:v>33869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Лист1!$D$2:$D$21</c15:f>
                <c15:dlblRangeCache>
                  <c:ptCount val="20"/>
                  <c:pt idx="0">
                    <c:v>1,9%</c:v>
                  </c:pt>
                  <c:pt idx="1">
                    <c:v>3,3%</c:v>
                  </c:pt>
                  <c:pt idx="2">
                    <c:v>5,5%</c:v>
                  </c:pt>
                  <c:pt idx="3">
                    <c:v>3,2%</c:v>
                  </c:pt>
                  <c:pt idx="4">
                    <c:v>3,8%</c:v>
                  </c:pt>
                  <c:pt idx="5">
                    <c:v>4,3%</c:v>
                  </c:pt>
                  <c:pt idx="6">
                    <c:v>5,2%</c:v>
                  </c:pt>
                  <c:pt idx="7">
                    <c:v>2,6%</c:v>
                  </c:pt>
                  <c:pt idx="8">
                    <c:v>7,6%</c:v>
                  </c:pt>
                  <c:pt idx="9">
                    <c:v>10,1%</c:v>
                  </c:pt>
                  <c:pt idx="10">
                    <c:v>2,9%</c:v>
                  </c:pt>
                  <c:pt idx="11">
                    <c:v>2,6%</c:v>
                  </c:pt>
                  <c:pt idx="12">
                    <c:v>5,9%</c:v>
                  </c:pt>
                  <c:pt idx="13">
                    <c:v>3,1%</c:v>
                  </c:pt>
                  <c:pt idx="14">
                    <c:v>5,7%</c:v>
                  </c:pt>
                  <c:pt idx="15">
                    <c:v>1,4%</c:v>
                  </c:pt>
                  <c:pt idx="16">
                    <c:v>5,3%</c:v>
                  </c:pt>
                  <c:pt idx="17">
                    <c:v>10,6%</c:v>
                  </c:pt>
                  <c:pt idx="18">
                    <c:v>12,1%</c:v>
                  </c:pt>
                  <c:pt idx="19">
                    <c:v>2,9%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0-C53B-4987-9481-571AF3A446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9"/>
        <c:overlap val="-27"/>
        <c:axId val="1009155912"/>
        <c:axId val="1009150512"/>
      </c:barChart>
      <c:catAx>
        <c:axId val="10091559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009150512"/>
        <c:crosses val="autoZero"/>
        <c:auto val="1"/>
        <c:lblAlgn val="ctr"/>
        <c:lblOffset val="100"/>
        <c:noMultiLvlLbl val="0"/>
      </c:catAx>
      <c:valAx>
        <c:axId val="1009150512"/>
        <c:scaling>
          <c:orientation val="minMax"/>
        </c:scaling>
        <c:delete val="1"/>
        <c:axPos val="l"/>
        <c:numFmt formatCode="#,##0" sourceLinked="1"/>
        <c:majorTickMark val="out"/>
        <c:minorTickMark val="none"/>
        <c:tickLblPos val="nextTo"/>
        <c:crossAx val="1009155912"/>
        <c:crosses val="autoZero"/>
        <c:crossBetween val="between"/>
      </c:valAx>
      <c:spPr>
        <a:noFill/>
        <a:ln w="25400"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0272536666434457E-2"/>
          <c:y val="0.19173344106083828"/>
          <c:w val="0.97560272541721837"/>
          <c:h val="0.7505924318651296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5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E77E2D63-9811-413B-B88C-C272F57BEE60}" type="CELLRANGE">
                      <a:rPr lang="en-US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1"/>
                </c:ext>
                <c:ext xmlns:c16="http://schemas.microsoft.com/office/drawing/2014/chart" uri="{C3380CC4-5D6E-409C-BE32-E72D297353CC}">
                  <c16:uniqueId val="{00000001-A737-4CB7-B456-B1493F5353D3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F0601659-6210-407C-ACF7-BA58D53767BE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2-A737-4CB7-B456-B1493F5353D3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5D6A589B-2156-4DDD-8767-5824CDCA9FDC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3-A737-4CB7-B456-B1493F5353D3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6C15522F-EFE3-4450-B350-0F65EA6FDBC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4-A737-4CB7-B456-B1493F5353D3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10B24E3D-E53C-42CD-A122-70CE1F09B104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5-A737-4CB7-B456-B1493F5353D3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36D28EEA-F56F-411E-A673-01E5D7247B8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6-A737-4CB7-B456-B1493F5353D3}"/>
                </c:ext>
              </c:extLst>
            </c:dLbl>
            <c:dLbl>
              <c:idx val="6"/>
              <c:tx>
                <c:rich>
                  <a:bodyPr/>
                  <a:lstStyle/>
                  <a:p>
                    <a:fld id="{309F0BCC-FADD-4034-9975-EC35F8E0F31B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7-A737-4CB7-B456-B1493F5353D3}"/>
                </c:ext>
              </c:extLst>
            </c:dLbl>
            <c:dLbl>
              <c:idx val="7"/>
              <c:tx>
                <c:rich>
                  <a:bodyPr/>
                  <a:lstStyle/>
                  <a:p>
                    <a:fld id="{B63A61DE-0F0F-4B1D-BA31-45EC646CD060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8-A737-4CB7-B456-B1493F5353D3}"/>
                </c:ext>
              </c:extLst>
            </c:dLbl>
            <c:dLbl>
              <c:idx val="8"/>
              <c:tx>
                <c:rich>
                  <a:bodyPr/>
                  <a:lstStyle/>
                  <a:p>
                    <a:fld id="{543BA882-4C20-4AC9-8E97-6AB8612CD241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9-A737-4CB7-B456-B1493F5353D3}"/>
                </c:ext>
              </c:extLst>
            </c:dLbl>
            <c:dLbl>
              <c:idx val="9"/>
              <c:tx>
                <c:rich>
                  <a:bodyPr/>
                  <a:lstStyle/>
                  <a:p>
                    <a:fld id="{8B1F9C05-4658-49D0-BD47-CFC0CE37256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A-A737-4CB7-B456-B1493F5353D3}"/>
                </c:ext>
              </c:extLst>
            </c:dLbl>
            <c:dLbl>
              <c:idx val="10"/>
              <c:tx>
                <c:rich>
                  <a:bodyPr/>
                  <a:lstStyle/>
                  <a:p>
                    <a:fld id="{B4FD43EA-F44A-40BF-92B7-982CDB8DD2A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B-A737-4CB7-B456-B1493F5353D3}"/>
                </c:ext>
              </c:extLst>
            </c:dLbl>
            <c:dLbl>
              <c:idx val="11"/>
              <c:tx>
                <c:rich>
                  <a:bodyPr/>
                  <a:lstStyle/>
                  <a:p>
                    <a:fld id="{4CF43E08-B4FF-4DB8-B492-FF96C3C8B1D6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C-A737-4CB7-B456-B1493F5353D3}"/>
                </c:ext>
              </c:extLst>
            </c:dLbl>
            <c:dLbl>
              <c:idx val="12"/>
              <c:tx>
                <c:rich>
                  <a:bodyPr/>
                  <a:lstStyle/>
                  <a:p>
                    <a:fld id="{C68D394C-AD14-4F46-9472-86521186FD0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D-A737-4CB7-B456-B1493F5353D3}"/>
                </c:ext>
              </c:extLst>
            </c:dLbl>
            <c:dLbl>
              <c:idx val="13"/>
              <c:tx>
                <c:rich>
                  <a:bodyPr/>
                  <a:lstStyle/>
                  <a:p>
                    <a:fld id="{891E4692-37BA-40ED-BDB7-169FF7E9BE1F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E-A737-4CB7-B456-B1493F5353D3}"/>
                </c:ext>
              </c:extLst>
            </c:dLbl>
            <c:dLbl>
              <c:idx val="14"/>
              <c:tx>
                <c:rich>
                  <a:bodyPr/>
                  <a:lstStyle/>
                  <a:p>
                    <a:fld id="{69C1E070-8F23-4198-9142-FAFAC4C623D9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0F-A737-4CB7-B456-B1493F5353D3}"/>
                </c:ext>
              </c:extLst>
            </c:dLbl>
            <c:dLbl>
              <c:idx val="15"/>
              <c:tx>
                <c:rich>
                  <a:bodyPr/>
                  <a:lstStyle/>
                  <a:p>
                    <a:fld id="{BC29AB58-687B-4AED-96AC-83C18A41C4F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0-A737-4CB7-B456-B1493F5353D3}"/>
                </c:ext>
              </c:extLst>
            </c:dLbl>
            <c:dLbl>
              <c:idx val="16"/>
              <c:tx>
                <c:rich>
                  <a:bodyPr/>
                  <a:lstStyle/>
                  <a:p>
                    <a:fld id="{28995834-BBE6-455A-B387-2B287B36EDC2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1-A737-4CB7-B456-B1493F5353D3}"/>
                </c:ext>
              </c:extLst>
            </c:dLbl>
            <c:dLbl>
              <c:idx val="17"/>
              <c:tx>
                <c:rich>
                  <a:bodyPr/>
                  <a:lstStyle/>
                  <a:p>
                    <a:fld id="{03C10681-7936-4FE1-BB52-C7BE3D2B522A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2-A737-4CB7-B456-B1493F5353D3}"/>
                </c:ext>
              </c:extLst>
            </c:dLbl>
            <c:dLbl>
              <c:idx val="18"/>
              <c:tx>
                <c:rich>
                  <a:bodyPr/>
                  <a:lstStyle/>
                  <a:p>
                    <a:fld id="{9E2E79D8-1E10-43FC-BFA8-F3A4F3984AF7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3-A737-4CB7-B456-B1493F5353D3}"/>
                </c:ext>
              </c:extLst>
            </c:dLbl>
            <c:dLbl>
              <c:idx val="19"/>
              <c:tx>
                <c:rich>
                  <a:bodyPr/>
                  <a:lstStyle/>
                  <a:p>
                    <a:fld id="{6AEE6BAD-5598-4CC2-9C9E-A6A9FEB4E5CD}" type="CELLRANGE">
                      <a:rPr lang="ru-RU"/>
                      <a:pPr/>
                      <a:t>[ДИАПАЗОН ЯЧЕЕК]</a:t>
                    </a:fld>
                    <a:endParaRPr lang="ru-RU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xForSave val="1"/>
                  <c15:showDataLabelsRange val="1"/>
                </c:ext>
                <c:ext xmlns:c16="http://schemas.microsoft.com/office/drawing/2014/chart" uri="{C3380CC4-5D6E-409C-BE32-E72D297353CC}">
                  <c16:uniqueId val="{00000014-A737-4CB7-B456-B1493F5353D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7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DataLabelsRange val="1"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#,##0</c:formatCode>
                <c:ptCount val="20"/>
                <c:pt idx="0">
                  <c:v>19534</c:v>
                </c:pt>
                <c:pt idx="1">
                  <c:v>37276</c:v>
                </c:pt>
                <c:pt idx="2">
                  <c:v>62664</c:v>
                </c:pt>
                <c:pt idx="3">
                  <c:v>31162</c:v>
                </c:pt>
                <c:pt idx="4">
                  <c:v>40559</c:v>
                </c:pt>
                <c:pt idx="5">
                  <c:v>48386</c:v>
                </c:pt>
                <c:pt idx="6">
                  <c:v>61724</c:v>
                </c:pt>
                <c:pt idx="7">
                  <c:v>28665</c:v>
                </c:pt>
                <c:pt idx="8">
                  <c:v>83694</c:v>
                </c:pt>
                <c:pt idx="9">
                  <c:v>102028</c:v>
                </c:pt>
                <c:pt idx="10">
                  <c:v>31634</c:v>
                </c:pt>
                <c:pt idx="11">
                  <c:v>27228</c:v>
                </c:pt>
                <c:pt idx="12">
                  <c:v>65609</c:v>
                </c:pt>
                <c:pt idx="13">
                  <c:v>35479</c:v>
                </c:pt>
                <c:pt idx="14">
                  <c:v>53928</c:v>
                </c:pt>
                <c:pt idx="15">
                  <c:v>15797</c:v>
                </c:pt>
                <c:pt idx="16">
                  <c:v>55666</c:v>
                </c:pt>
                <c:pt idx="17">
                  <c:v>106388</c:v>
                </c:pt>
                <c:pt idx="18">
                  <c:v>110881</c:v>
                </c:pt>
                <c:pt idx="19">
                  <c:v>26052</c:v>
                </c:pt>
              </c:numCache>
            </c:numRef>
          </c:val>
          <c:extLst>
            <c:ext xmlns:c15="http://schemas.microsoft.com/office/drawing/2012/chart" uri="{02D57815-91ED-43cb-92C2-25804820EDAC}">
              <c15:datalabelsRange>
                <c15:f>Лист1!$D$2:$D$21</c15:f>
                <c15:dlblRangeCache>
                  <c:ptCount val="20"/>
                  <c:pt idx="0">
                    <c:v>1,9%</c:v>
                  </c:pt>
                  <c:pt idx="1">
                    <c:v>3,6%</c:v>
                  </c:pt>
                  <c:pt idx="2">
                    <c:v>6,0%</c:v>
                  </c:pt>
                  <c:pt idx="3">
                    <c:v>3,0%</c:v>
                  </c:pt>
                  <c:pt idx="4">
                    <c:v>3,9%</c:v>
                  </c:pt>
                  <c:pt idx="5">
                    <c:v>4,6%</c:v>
                  </c:pt>
                  <c:pt idx="6">
                    <c:v>5,9%</c:v>
                  </c:pt>
                  <c:pt idx="7">
                    <c:v>2,7%</c:v>
                  </c:pt>
                  <c:pt idx="8">
                    <c:v>8,0%</c:v>
                  </c:pt>
                  <c:pt idx="9">
                    <c:v>9,8%</c:v>
                  </c:pt>
                  <c:pt idx="10">
                    <c:v>3,0%</c:v>
                  </c:pt>
                  <c:pt idx="11">
                    <c:v>2,6%</c:v>
                  </c:pt>
                  <c:pt idx="12">
                    <c:v>6,3%</c:v>
                  </c:pt>
                  <c:pt idx="13">
                    <c:v>3,4%</c:v>
                  </c:pt>
                  <c:pt idx="14">
                    <c:v>5,2%</c:v>
                  </c:pt>
                  <c:pt idx="15">
                    <c:v>1,5%</c:v>
                  </c:pt>
                  <c:pt idx="16">
                    <c:v>5,3%</c:v>
                  </c:pt>
                  <c:pt idx="17">
                    <c:v>10,2%</c:v>
                  </c:pt>
                  <c:pt idx="18">
                    <c:v>10,6%</c:v>
                  </c:pt>
                  <c:pt idx="19">
                    <c:v>2,5%</c:v>
                  </c:pt>
                </c15:dlblRangeCache>
              </c15:datalabelsRange>
            </c:ext>
            <c:ext xmlns:c16="http://schemas.microsoft.com/office/drawing/2014/chart" uri="{C3380CC4-5D6E-409C-BE32-E72D297353CC}">
              <c16:uniqueId val="{00000000-A737-4CB7-B456-B1493F5353D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9"/>
        <c:overlap val="-27"/>
        <c:axId val="1009155912"/>
        <c:axId val="1009150512"/>
      </c:barChart>
      <c:catAx>
        <c:axId val="100915591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009150512"/>
        <c:crosses val="autoZero"/>
        <c:auto val="1"/>
        <c:lblAlgn val="ctr"/>
        <c:lblOffset val="100"/>
        <c:noMultiLvlLbl val="0"/>
      </c:catAx>
      <c:valAx>
        <c:axId val="1009150512"/>
        <c:scaling>
          <c:orientation val="minMax"/>
          <c:max val="150000"/>
        </c:scaling>
        <c:delete val="1"/>
        <c:axPos val="l"/>
        <c:numFmt formatCode="#,##0" sourceLinked="1"/>
        <c:majorTickMark val="out"/>
        <c:minorTickMark val="none"/>
        <c:tickLblPos val="nextTo"/>
        <c:crossAx val="1009155912"/>
        <c:crosses val="autoZero"/>
        <c:crossBetween val="between"/>
      </c:valAx>
      <c:spPr>
        <a:noFill/>
        <a:ln w="25400"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4794</c:v>
                </c:pt>
                <c:pt idx="1">
                  <c:v>5239</c:v>
                </c:pt>
                <c:pt idx="2">
                  <c:v>6614</c:v>
                </c:pt>
                <c:pt idx="3">
                  <c:v>5772</c:v>
                </c:pt>
                <c:pt idx="4">
                  <c:v>3580</c:v>
                </c:pt>
                <c:pt idx="5">
                  <c:v>5137</c:v>
                </c:pt>
                <c:pt idx="6">
                  <c:v>6361</c:v>
                </c:pt>
                <c:pt idx="7">
                  <c:v>4893</c:v>
                </c:pt>
                <c:pt idx="8">
                  <c:v>4600</c:v>
                </c:pt>
                <c:pt idx="9">
                  <c:v>4198</c:v>
                </c:pt>
                <c:pt idx="10">
                  <c:v>5294</c:v>
                </c:pt>
                <c:pt idx="11">
                  <c:v>6265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800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2000"/>
      </c:valAx>
      <c:valAx>
        <c:axId val="472969456"/>
        <c:scaling>
          <c:orientation val="minMax"/>
          <c:max val="8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  <c:majorUnit val="2000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3580</c:v>
                </c:pt>
                <c:pt idx="1">
                  <c:v>5137</c:v>
                </c:pt>
                <c:pt idx="2">
                  <c:v>6361</c:v>
                </c:pt>
                <c:pt idx="3">
                  <c:v>4893</c:v>
                </c:pt>
                <c:pt idx="4">
                  <c:v>4600</c:v>
                </c:pt>
                <c:pt idx="5">
                  <c:v>4545</c:v>
                </c:pt>
                <c:pt idx="6">
                  <c:v>5735</c:v>
                </c:pt>
                <c:pt idx="7">
                  <c:v>6880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2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3580</c:v>
                </c:pt>
                <c:pt idx="1">
                  <c:v>5137</c:v>
                </c:pt>
                <c:pt idx="2">
                  <c:v>6361</c:v>
                </c:pt>
                <c:pt idx="3">
                  <c:v>4893</c:v>
                </c:pt>
                <c:pt idx="4">
                  <c:v>4600</c:v>
                </c:pt>
                <c:pt idx="5">
                  <c:v>3874</c:v>
                </c:pt>
                <c:pt idx="6">
                  <c:v>4851</c:v>
                </c:pt>
                <c:pt idx="7">
                  <c:v>6209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8000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  <c:majorUnit val="2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7612</c:v>
                </c:pt>
                <c:pt idx="1">
                  <c:v>10329</c:v>
                </c:pt>
                <c:pt idx="2">
                  <c:v>10737</c:v>
                </c:pt>
                <c:pt idx="3">
                  <c:v>10588</c:v>
                </c:pt>
                <c:pt idx="4">
                  <c:v>6402</c:v>
                </c:pt>
                <c:pt idx="5">
                  <c:v>9202</c:v>
                </c:pt>
                <c:pt idx="6">
                  <c:v>11576</c:v>
                </c:pt>
                <c:pt idx="7">
                  <c:v>9857</c:v>
                </c:pt>
                <c:pt idx="8">
                  <c:v>8915</c:v>
                </c:pt>
                <c:pt idx="9">
                  <c:v>7814</c:v>
                </c:pt>
                <c:pt idx="10">
                  <c:v>10089</c:v>
                </c:pt>
                <c:pt idx="11">
                  <c:v>11507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</c:valAx>
      <c:valAx>
        <c:axId val="472969456"/>
        <c:scaling>
          <c:orientation val="minMax"/>
          <c:max val="14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6402</c:v>
                </c:pt>
                <c:pt idx="1">
                  <c:v>9202</c:v>
                </c:pt>
                <c:pt idx="2">
                  <c:v>11576</c:v>
                </c:pt>
                <c:pt idx="3">
                  <c:v>9857</c:v>
                </c:pt>
                <c:pt idx="4">
                  <c:v>8915</c:v>
                </c:pt>
                <c:pt idx="5">
                  <c:v>7955</c:v>
                </c:pt>
                <c:pt idx="6">
                  <c:v>10363</c:v>
                </c:pt>
                <c:pt idx="7">
                  <c:v>11714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6402</c:v>
                </c:pt>
                <c:pt idx="1">
                  <c:v>9202</c:v>
                </c:pt>
                <c:pt idx="2">
                  <c:v>11576</c:v>
                </c:pt>
                <c:pt idx="3">
                  <c:v>9857</c:v>
                </c:pt>
                <c:pt idx="4">
                  <c:v>8915</c:v>
                </c:pt>
                <c:pt idx="5">
                  <c:v>7403</c:v>
                </c:pt>
                <c:pt idx="6">
                  <c:v>9870</c:v>
                </c:pt>
                <c:pt idx="7">
                  <c:v>11088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8224</c:v>
                </c:pt>
                <c:pt idx="1">
                  <c:v>13816</c:v>
                </c:pt>
                <c:pt idx="2">
                  <c:v>17478</c:v>
                </c:pt>
                <c:pt idx="3">
                  <c:v>14716</c:v>
                </c:pt>
                <c:pt idx="4">
                  <c:v>7515</c:v>
                </c:pt>
                <c:pt idx="5">
                  <c:v>19617</c:v>
                </c:pt>
                <c:pt idx="6">
                  <c:v>19780</c:v>
                </c:pt>
                <c:pt idx="7">
                  <c:v>14869</c:v>
                </c:pt>
                <c:pt idx="8">
                  <c:v>8912</c:v>
                </c:pt>
                <c:pt idx="9">
                  <c:v>13140</c:v>
                </c:pt>
                <c:pt idx="10">
                  <c:v>21137</c:v>
                </c:pt>
                <c:pt idx="11">
                  <c:v>22760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</c:valAx>
      <c:valAx>
        <c:axId val="472969456"/>
        <c:scaling>
          <c:orientation val="minMax"/>
          <c:max val="25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7515</c:v>
                </c:pt>
                <c:pt idx="1">
                  <c:v>19617</c:v>
                </c:pt>
                <c:pt idx="2">
                  <c:v>19780</c:v>
                </c:pt>
                <c:pt idx="3">
                  <c:v>14869</c:v>
                </c:pt>
                <c:pt idx="4">
                  <c:v>8912</c:v>
                </c:pt>
                <c:pt idx="5">
                  <c:v>13471</c:v>
                </c:pt>
                <c:pt idx="6">
                  <c:v>19719</c:v>
                </c:pt>
                <c:pt idx="7">
                  <c:v>21782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7515</c:v>
                </c:pt>
                <c:pt idx="1">
                  <c:v>19617</c:v>
                </c:pt>
                <c:pt idx="2">
                  <c:v>19780</c:v>
                </c:pt>
                <c:pt idx="3">
                  <c:v>14869</c:v>
                </c:pt>
                <c:pt idx="4">
                  <c:v>8912</c:v>
                </c:pt>
                <c:pt idx="5">
                  <c:v>11505</c:v>
                </c:pt>
                <c:pt idx="6">
                  <c:v>20246</c:v>
                </c:pt>
                <c:pt idx="7">
                  <c:v>22001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4143</c:v>
                </c:pt>
                <c:pt idx="1">
                  <c:v>6902</c:v>
                </c:pt>
                <c:pt idx="2">
                  <c:v>11022</c:v>
                </c:pt>
                <c:pt idx="3">
                  <c:v>14084</c:v>
                </c:pt>
                <c:pt idx="4">
                  <c:v>4917</c:v>
                </c:pt>
                <c:pt idx="5">
                  <c:v>7134</c:v>
                </c:pt>
                <c:pt idx="6">
                  <c:v>11926</c:v>
                </c:pt>
                <c:pt idx="7">
                  <c:v>11544</c:v>
                </c:pt>
                <c:pt idx="8">
                  <c:v>6850</c:v>
                </c:pt>
                <c:pt idx="9">
                  <c:v>6138</c:v>
                </c:pt>
                <c:pt idx="10">
                  <c:v>8036</c:v>
                </c:pt>
                <c:pt idx="11">
                  <c:v>11840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1500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5000"/>
      </c:valAx>
      <c:valAx>
        <c:axId val="472969456"/>
        <c:scaling>
          <c:orientation val="minMax"/>
          <c:max val="15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  <c:majorUnit val="5000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4917</c:v>
                </c:pt>
                <c:pt idx="1">
                  <c:v>7134</c:v>
                </c:pt>
                <c:pt idx="2">
                  <c:v>11926</c:v>
                </c:pt>
                <c:pt idx="3">
                  <c:v>11544</c:v>
                </c:pt>
                <c:pt idx="4">
                  <c:v>6850</c:v>
                </c:pt>
                <c:pt idx="5">
                  <c:v>7070</c:v>
                </c:pt>
                <c:pt idx="6">
                  <c:v>9488</c:v>
                </c:pt>
                <c:pt idx="7">
                  <c:v>13438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1500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5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4917</c:v>
                </c:pt>
                <c:pt idx="1">
                  <c:v>7134</c:v>
                </c:pt>
                <c:pt idx="2">
                  <c:v>11926</c:v>
                </c:pt>
                <c:pt idx="3">
                  <c:v>11544</c:v>
                </c:pt>
                <c:pt idx="4">
                  <c:v>6850</c:v>
                </c:pt>
                <c:pt idx="5">
                  <c:v>5313</c:v>
                </c:pt>
                <c:pt idx="6">
                  <c:v>7324</c:v>
                </c:pt>
                <c:pt idx="7">
                  <c:v>11675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15000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  <c:majorUnit val="5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7656</c:v>
                </c:pt>
                <c:pt idx="1">
                  <c:v>10809</c:v>
                </c:pt>
                <c:pt idx="2">
                  <c:v>11575</c:v>
                </c:pt>
                <c:pt idx="3">
                  <c:v>10352</c:v>
                </c:pt>
                <c:pt idx="4">
                  <c:v>9080</c:v>
                </c:pt>
                <c:pt idx="5">
                  <c:v>8518</c:v>
                </c:pt>
                <c:pt idx="6">
                  <c:v>11773</c:v>
                </c:pt>
                <c:pt idx="7">
                  <c:v>10316</c:v>
                </c:pt>
                <c:pt idx="8">
                  <c:v>8538</c:v>
                </c:pt>
                <c:pt idx="9">
                  <c:v>9884</c:v>
                </c:pt>
                <c:pt idx="10">
                  <c:v>10737</c:v>
                </c:pt>
                <c:pt idx="11">
                  <c:v>12816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</c:valAx>
      <c:valAx>
        <c:axId val="472969456"/>
        <c:scaling>
          <c:orientation val="minMax"/>
          <c:max val="14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9080</c:v>
                </c:pt>
                <c:pt idx="1">
                  <c:v>8518</c:v>
                </c:pt>
                <c:pt idx="2">
                  <c:v>11773</c:v>
                </c:pt>
                <c:pt idx="3">
                  <c:v>10316</c:v>
                </c:pt>
                <c:pt idx="4">
                  <c:v>8538</c:v>
                </c:pt>
                <c:pt idx="5">
                  <c:v>10954</c:v>
                </c:pt>
                <c:pt idx="6">
                  <c:v>11639</c:v>
                </c:pt>
                <c:pt idx="7">
                  <c:v>13220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9080</c:v>
                </c:pt>
                <c:pt idx="1">
                  <c:v>8518</c:v>
                </c:pt>
                <c:pt idx="2">
                  <c:v>11773</c:v>
                </c:pt>
                <c:pt idx="3">
                  <c:v>10316</c:v>
                </c:pt>
                <c:pt idx="4">
                  <c:v>8538</c:v>
                </c:pt>
                <c:pt idx="5">
                  <c:v>9374</c:v>
                </c:pt>
                <c:pt idx="6">
                  <c:v>10288</c:v>
                </c:pt>
                <c:pt idx="7">
                  <c:v>12359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14000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7843</c:v>
                </c:pt>
                <c:pt idx="1">
                  <c:v>9580</c:v>
                </c:pt>
                <c:pt idx="2">
                  <c:v>13729</c:v>
                </c:pt>
                <c:pt idx="3">
                  <c:v>14064</c:v>
                </c:pt>
                <c:pt idx="4">
                  <c:v>8632</c:v>
                </c:pt>
                <c:pt idx="5">
                  <c:v>10082</c:v>
                </c:pt>
                <c:pt idx="6">
                  <c:v>14011</c:v>
                </c:pt>
                <c:pt idx="7">
                  <c:v>15018</c:v>
                </c:pt>
                <c:pt idx="8">
                  <c:v>10976</c:v>
                </c:pt>
                <c:pt idx="9">
                  <c:v>10279</c:v>
                </c:pt>
                <c:pt idx="10">
                  <c:v>12414</c:v>
                </c:pt>
                <c:pt idx="11">
                  <c:v>15660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</c:valAx>
      <c:valAx>
        <c:axId val="472969456"/>
        <c:scaling>
          <c:orientation val="minMax"/>
          <c:max val="18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8632</c:v>
                </c:pt>
                <c:pt idx="1">
                  <c:v>10082</c:v>
                </c:pt>
                <c:pt idx="2">
                  <c:v>14011</c:v>
                </c:pt>
                <c:pt idx="3">
                  <c:v>15018</c:v>
                </c:pt>
                <c:pt idx="4">
                  <c:v>10976</c:v>
                </c:pt>
                <c:pt idx="5">
                  <c:v>10699</c:v>
                </c:pt>
                <c:pt idx="6">
                  <c:v>12378</c:v>
                </c:pt>
                <c:pt idx="7">
                  <c:v>15466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8632</c:v>
                </c:pt>
                <c:pt idx="1">
                  <c:v>10082</c:v>
                </c:pt>
                <c:pt idx="2">
                  <c:v>14011</c:v>
                </c:pt>
                <c:pt idx="3">
                  <c:v>15018</c:v>
                </c:pt>
                <c:pt idx="4">
                  <c:v>10976</c:v>
                </c:pt>
                <c:pt idx="5">
                  <c:v>10369</c:v>
                </c:pt>
                <c:pt idx="6">
                  <c:v>11697</c:v>
                </c:pt>
                <c:pt idx="7">
                  <c:v>15344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18000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7216</c:v>
                </c:pt>
                <c:pt idx="1">
                  <c:v>12056</c:v>
                </c:pt>
                <c:pt idx="2">
                  <c:v>18230</c:v>
                </c:pt>
                <c:pt idx="3">
                  <c:v>12450</c:v>
                </c:pt>
                <c:pt idx="4">
                  <c:v>8629</c:v>
                </c:pt>
                <c:pt idx="5">
                  <c:v>16661</c:v>
                </c:pt>
                <c:pt idx="6">
                  <c:v>15637</c:v>
                </c:pt>
                <c:pt idx="7">
                  <c:v>16907</c:v>
                </c:pt>
                <c:pt idx="8">
                  <c:v>10272</c:v>
                </c:pt>
                <c:pt idx="9">
                  <c:v>11958</c:v>
                </c:pt>
                <c:pt idx="10">
                  <c:v>18747</c:v>
                </c:pt>
                <c:pt idx="11">
                  <c:v>21077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2500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5000"/>
      </c:valAx>
      <c:valAx>
        <c:axId val="472969456"/>
        <c:scaling>
          <c:orientation val="minMax"/>
          <c:max val="25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8629</c:v>
                </c:pt>
                <c:pt idx="1">
                  <c:v>16661</c:v>
                </c:pt>
                <c:pt idx="2">
                  <c:v>15637</c:v>
                </c:pt>
                <c:pt idx="3">
                  <c:v>16907</c:v>
                </c:pt>
                <c:pt idx="4">
                  <c:v>10272</c:v>
                </c:pt>
                <c:pt idx="5">
                  <c:v>12505</c:v>
                </c:pt>
                <c:pt idx="6">
                  <c:v>17567</c:v>
                </c:pt>
                <c:pt idx="7">
                  <c:v>20482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8629</c:v>
                </c:pt>
                <c:pt idx="1">
                  <c:v>16661</c:v>
                </c:pt>
                <c:pt idx="2">
                  <c:v>15637</c:v>
                </c:pt>
                <c:pt idx="3">
                  <c:v>16907</c:v>
                </c:pt>
                <c:pt idx="4">
                  <c:v>10272</c:v>
                </c:pt>
                <c:pt idx="5">
                  <c:v>12371</c:v>
                </c:pt>
                <c:pt idx="6">
                  <c:v>18569</c:v>
                </c:pt>
                <c:pt idx="7">
                  <c:v>20512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25000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3818</c:v>
                </c:pt>
                <c:pt idx="1">
                  <c:v>5741</c:v>
                </c:pt>
                <c:pt idx="2">
                  <c:v>8855</c:v>
                </c:pt>
                <c:pt idx="3">
                  <c:v>9844</c:v>
                </c:pt>
                <c:pt idx="4">
                  <c:v>4089</c:v>
                </c:pt>
                <c:pt idx="5">
                  <c:v>5086</c:v>
                </c:pt>
                <c:pt idx="6">
                  <c:v>9203</c:v>
                </c:pt>
                <c:pt idx="7">
                  <c:v>12151</c:v>
                </c:pt>
                <c:pt idx="8">
                  <c:v>6237</c:v>
                </c:pt>
                <c:pt idx="9">
                  <c:v>5774</c:v>
                </c:pt>
                <c:pt idx="10">
                  <c:v>7243</c:v>
                </c:pt>
                <c:pt idx="11">
                  <c:v>11076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1400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</c:valAx>
      <c:valAx>
        <c:axId val="472969456"/>
        <c:scaling>
          <c:orientation val="minMax"/>
          <c:max val="14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4089</c:v>
                </c:pt>
                <c:pt idx="1">
                  <c:v>5086</c:v>
                </c:pt>
                <c:pt idx="2">
                  <c:v>9203</c:v>
                </c:pt>
                <c:pt idx="3">
                  <c:v>12151</c:v>
                </c:pt>
                <c:pt idx="4">
                  <c:v>6237</c:v>
                </c:pt>
                <c:pt idx="5">
                  <c:v>5980</c:v>
                </c:pt>
                <c:pt idx="6">
                  <c:v>7715</c:v>
                </c:pt>
                <c:pt idx="7">
                  <c:v>10732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4089</c:v>
                </c:pt>
                <c:pt idx="1">
                  <c:v>5086</c:v>
                </c:pt>
                <c:pt idx="2">
                  <c:v>9203</c:v>
                </c:pt>
                <c:pt idx="3">
                  <c:v>12151</c:v>
                </c:pt>
                <c:pt idx="4">
                  <c:v>6237</c:v>
                </c:pt>
                <c:pt idx="5">
                  <c:v>5619</c:v>
                </c:pt>
                <c:pt idx="6">
                  <c:v>6660</c:v>
                </c:pt>
                <c:pt idx="7">
                  <c:v>10149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14000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  <c:majorUnit val="2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15203</c:v>
                </c:pt>
                <c:pt idx="1">
                  <c:v>18845</c:v>
                </c:pt>
                <c:pt idx="2">
                  <c:v>22985</c:v>
                </c:pt>
                <c:pt idx="3">
                  <c:v>19568</c:v>
                </c:pt>
                <c:pt idx="4">
                  <c:v>14515</c:v>
                </c:pt>
                <c:pt idx="5">
                  <c:v>22670</c:v>
                </c:pt>
                <c:pt idx="6">
                  <c:v>23503</c:v>
                </c:pt>
                <c:pt idx="7">
                  <c:v>19092</c:v>
                </c:pt>
                <c:pt idx="8">
                  <c:v>18137</c:v>
                </c:pt>
                <c:pt idx="9">
                  <c:v>18861</c:v>
                </c:pt>
                <c:pt idx="10">
                  <c:v>23147</c:v>
                </c:pt>
                <c:pt idx="11">
                  <c:v>25102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3000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10000"/>
      </c:valAx>
      <c:valAx>
        <c:axId val="472969456"/>
        <c:scaling>
          <c:orientation val="minMax"/>
          <c:max val="30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  <c:majorUnit val="10000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14515</c:v>
                </c:pt>
                <c:pt idx="1">
                  <c:v>22670</c:v>
                </c:pt>
                <c:pt idx="2">
                  <c:v>23503</c:v>
                </c:pt>
                <c:pt idx="3">
                  <c:v>19092</c:v>
                </c:pt>
                <c:pt idx="4">
                  <c:v>18137</c:v>
                </c:pt>
                <c:pt idx="5">
                  <c:v>19844</c:v>
                </c:pt>
                <c:pt idx="6">
                  <c:v>24234</c:v>
                </c:pt>
                <c:pt idx="7">
                  <c:v>26861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10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14515</c:v>
                </c:pt>
                <c:pt idx="1">
                  <c:v>22670</c:v>
                </c:pt>
                <c:pt idx="2">
                  <c:v>23503</c:v>
                </c:pt>
                <c:pt idx="3">
                  <c:v>19092</c:v>
                </c:pt>
                <c:pt idx="4">
                  <c:v>18137</c:v>
                </c:pt>
                <c:pt idx="5">
                  <c:v>17130</c:v>
                </c:pt>
                <c:pt idx="6">
                  <c:v>23182</c:v>
                </c:pt>
                <c:pt idx="7">
                  <c:v>25245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30000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  <c:majorUnit val="10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20039</c:v>
                </c:pt>
                <c:pt idx="1">
                  <c:v>29144</c:v>
                </c:pt>
                <c:pt idx="2">
                  <c:v>27659</c:v>
                </c:pt>
                <c:pt idx="3">
                  <c:v>25813</c:v>
                </c:pt>
                <c:pt idx="4">
                  <c:v>25514</c:v>
                </c:pt>
                <c:pt idx="5">
                  <c:v>31562</c:v>
                </c:pt>
                <c:pt idx="6">
                  <c:v>24692</c:v>
                </c:pt>
                <c:pt idx="7">
                  <c:v>19235</c:v>
                </c:pt>
                <c:pt idx="8">
                  <c:v>21479</c:v>
                </c:pt>
                <c:pt idx="9">
                  <c:v>25564</c:v>
                </c:pt>
                <c:pt idx="10">
                  <c:v>31639</c:v>
                </c:pt>
                <c:pt idx="11">
                  <c:v>31029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4000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10000"/>
      </c:valAx>
      <c:valAx>
        <c:axId val="472969456"/>
        <c:scaling>
          <c:orientation val="minMax"/>
          <c:max val="40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  <c:majorUnit val="10000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25514</c:v>
                </c:pt>
                <c:pt idx="1">
                  <c:v>31562</c:v>
                </c:pt>
                <c:pt idx="2">
                  <c:v>24692</c:v>
                </c:pt>
                <c:pt idx="3">
                  <c:v>19235</c:v>
                </c:pt>
                <c:pt idx="4">
                  <c:v>21479</c:v>
                </c:pt>
                <c:pt idx="5">
                  <c:v>28415</c:v>
                </c:pt>
                <c:pt idx="6">
                  <c:v>35156</c:v>
                </c:pt>
                <c:pt idx="7">
                  <c:v>32927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10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25514</c:v>
                </c:pt>
                <c:pt idx="1">
                  <c:v>31562</c:v>
                </c:pt>
                <c:pt idx="2">
                  <c:v>24692</c:v>
                </c:pt>
                <c:pt idx="3">
                  <c:v>19235</c:v>
                </c:pt>
                <c:pt idx="4">
                  <c:v>21479</c:v>
                </c:pt>
                <c:pt idx="5">
                  <c:v>22911</c:v>
                </c:pt>
                <c:pt idx="6">
                  <c:v>30567</c:v>
                </c:pt>
                <c:pt idx="7">
                  <c:v>27071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40000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  <c:majorUnit val="10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4387</c:v>
                </c:pt>
                <c:pt idx="1">
                  <c:v>5908</c:v>
                </c:pt>
                <c:pt idx="2">
                  <c:v>10267</c:v>
                </c:pt>
                <c:pt idx="3">
                  <c:v>10138</c:v>
                </c:pt>
                <c:pt idx="4">
                  <c:v>4933</c:v>
                </c:pt>
                <c:pt idx="5">
                  <c:v>8883</c:v>
                </c:pt>
                <c:pt idx="6">
                  <c:v>8101</c:v>
                </c:pt>
                <c:pt idx="7">
                  <c:v>9930</c:v>
                </c:pt>
                <c:pt idx="8">
                  <c:v>6719</c:v>
                </c:pt>
                <c:pt idx="9">
                  <c:v>6583</c:v>
                </c:pt>
                <c:pt idx="10">
                  <c:v>9122</c:v>
                </c:pt>
                <c:pt idx="11">
                  <c:v>9775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1200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2000"/>
      </c:valAx>
      <c:valAx>
        <c:axId val="472969456"/>
        <c:scaling>
          <c:orientation val="minMax"/>
          <c:max val="12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4933</c:v>
                </c:pt>
                <c:pt idx="1">
                  <c:v>8883</c:v>
                </c:pt>
                <c:pt idx="2">
                  <c:v>8101</c:v>
                </c:pt>
                <c:pt idx="3">
                  <c:v>9930</c:v>
                </c:pt>
                <c:pt idx="4">
                  <c:v>6719</c:v>
                </c:pt>
                <c:pt idx="5">
                  <c:v>7214</c:v>
                </c:pt>
                <c:pt idx="6">
                  <c:v>9050</c:v>
                </c:pt>
                <c:pt idx="7">
                  <c:v>11174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4933</c:v>
                </c:pt>
                <c:pt idx="1">
                  <c:v>8883</c:v>
                </c:pt>
                <c:pt idx="2">
                  <c:v>8101</c:v>
                </c:pt>
                <c:pt idx="3">
                  <c:v>9930</c:v>
                </c:pt>
                <c:pt idx="4">
                  <c:v>6719</c:v>
                </c:pt>
                <c:pt idx="5">
                  <c:v>6097</c:v>
                </c:pt>
                <c:pt idx="6">
                  <c:v>8841</c:v>
                </c:pt>
                <c:pt idx="7">
                  <c:v>9977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12000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5830</c:v>
                </c:pt>
                <c:pt idx="1">
                  <c:v>7904</c:v>
                </c:pt>
                <c:pt idx="2">
                  <c:v>10318</c:v>
                </c:pt>
                <c:pt idx="3">
                  <c:v>6647</c:v>
                </c:pt>
                <c:pt idx="4">
                  <c:v>6100</c:v>
                </c:pt>
                <c:pt idx="5">
                  <c:v>6498</c:v>
                </c:pt>
                <c:pt idx="6">
                  <c:v>8381</c:v>
                </c:pt>
                <c:pt idx="7">
                  <c:v>6494</c:v>
                </c:pt>
                <c:pt idx="8">
                  <c:v>5552</c:v>
                </c:pt>
                <c:pt idx="9">
                  <c:v>6432</c:v>
                </c:pt>
                <c:pt idx="10">
                  <c:v>7099</c:v>
                </c:pt>
                <c:pt idx="11">
                  <c:v>9104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1000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2000"/>
      </c:valAx>
      <c:valAx>
        <c:axId val="472969456"/>
        <c:scaling>
          <c:orientation val="minMax"/>
          <c:max val="10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  <c:majorUnit val="2000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6100</c:v>
                </c:pt>
                <c:pt idx="1">
                  <c:v>6498</c:v>
                </c:pt>
                <c:pt idx="2">
                  <c:v>8381</c:v>
                </c:pt>
                <c:pt idx="3">
                  <c:v>6494</c:v>
                </c:pt>
                <c:pt idx="4">
                  <c:v>5552</c:v>
                </c:pt>
                <c:pt idx="5">
                  <c:v>6857</c:v>
                </c:pt>
                <c:pt idx="6">
                  <c:v>7883</c:v>
                </c:pt>
                <c:pt idx="7">
                  <c:v>9787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1000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2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6100</c:v>
                </c:pt>
                <c:pt idx="1">
                  <c:v>6498</c:v>
                </c:pt>
                <c:pt idx="2">
                  <c:v>8381</c:v>
                </c:pt>
                <c:pt idx="3">
                  <c:v>6494</c:v>
                </c:pt>
                <c:pt idx="4">
                  <c:v>5552</c:v>
                </c:pt>
                <c:pt idx="5">
                  <c:v>5977</c:v>
                </c:pt>
                <c:pt idx="6">
                  <c:v>7146</c:v>
                </c:pt>
                <c:pt idx="7">
                  <c:v>8553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10000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  <c:majorUnit val="2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10955</c:v>
                </c:pt>
                <c:pt idx="1">
                  <c:v>15535</c:v>
                </c:pt>
                <c:pt idx="2">
                  <c:v>18915</c:v>
                </c:pt>
                <c:pt idx="3">
                  <c:v>14999</c:v>
                </c:pt>
                <c:pt idx="4">
                  <c:v>14147</c:v>
                </c:pt>
                <c:pt idx="5">
                  <c:v>15598</c:v>
                </c:pt>
                <c:pt idx="6">
                  <c:v>17057</c:v>
                </c:pt>
                <c:pt idx="7">
                  <c:v>16089</c:v>
                </c:pt>
                <c:pt idx="8">
                  <c:v>13621</c:v>
                </c:pt>
                <c:pt idx="9">
                  <c:v>15108</c:v>
                </c:pt>
                <c:pt idx="10">
                  <c:v>18376</c:v>
                </c:pt>
                <c:pt idx="11">
                  <c:v>19780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2500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</c:valAx>
      <c:valAx>
        <c:axId val="472969456"/>
        <c:scaling>
          <c:orientation val="minMax"/>
          <c:max val="25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14147</c:v>
                </c:pt>
                <c:pt idx="1">
                  <c:v>15598</c:v>
                </c:pt>
                <c:pt idx="2">
                  <c:v>17057</c:v>
                </c:pt>
                <c:pt idx="3">
                  <c:v>16089</c:v>
                </c:pt>
                <c:pt idx="4">
                  <c:v>13621</c:v>
                </c:pt>
                <c:pt idx="5">
                  <c:v>16046</c:v>
                </c:pt>
                <c:pt idx="6">
                  <c:v>18718</c:v>
                </c:pt>
                <c:pt idx="7">
                  <c:v>20428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2500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14147</c:v>
                </c:pt>
                <c:pt idx="1">
                  <c:v>15598</c:v>
                </c:pt>
                <c:pt idx="2">
                  <c:v>17057</c:v>
                </c:pt>
                <c:pt idx="3">
                  <c:v>16089</c:v>
                </c:pt>
                <c:pt idx="4">
                  <c:v>13621</c:v>
                </c:pt>
                <c:pt idx="5">
                  <c:v>14665</c:v>
                </c:pt>
                <c:pt idx="6">
                  <c:v>17410</c:v>
                </c:pt>
                <c:pt idx="7">
                  <c:v>19913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25000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4844</c:v>
                </c:pt>
                <c:pt idx="1">
                  <c:v>9489</c:v>
                </c:pt>
                <c:pt idx="2">
                  <c:v>8732</c:v>
                </c:pt>
                <c:pt idx="3">
                  <c:v>6101</c:v>
                </c:pt>
                <c:pt idx="4">
                  <c:v>6326</c:v>
                </c:pt>
                <c:pt idx="5">
                  <c:v>9746</c:v>
                </c:pt>
                <c:pt idx="6">
                  <c:v>8526</c:v>
                </c:pt>
                <c:pt idx="7">
                  <c:v>7475</c:v>
                </c:pt>
                <c:pt idx="8">
                  <c:v>6632</c:v>
                </c:pt>
                <c:pt idx="9">
                  <c:v>7506</c:v>
                </c:pt>
                <c:pt idx="10">
                  <c:v>11273</c:v>
                </c:pt>
                <c:pt idx="11">
                  <c:v>10454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</c:valAx>
      <c:valAx>
        <c:axId val="472969456"/>
        <c:scaling>
          <c:orientation val="minMax"/>
          <c:max val="12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6326</c:v>
                </c:pt>
                <c:pt idx="1">
                  <c:v>9746</c:v>
                </c:pt>
                <c:pt idx="2">
                  <c:v>8526</c:v>
                </c:pt>
                <c:pt idx="3">
                  <c:v>7475</c:v>
                </c:pt>
                <c:pt idx="4">
                  <c:v>6632</c:v>
                </c:pt>
                <c:pt idx="5">
                  <c:v>7825</c:v>
                </c:pt>
                <c:pt idx="6">
                  <c:v>10932</c:v>
                </c:pt>
                <c:pt idx="7">
                  <c:v>10245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6326</c:v>
                </c:pt>
                <c:pt idx="1">
                  <c:v>9746</c:v>
                </c:pt>
                <c:pt idx="2">
                  <c:v>8526</c:v>
                </c:pt>
                <c:pt idx="3">
                  <c:v>7475</c:v>
                </c:pt>
                <c:pt idx="4">
                  <c:v>6632</c:v>
                </c:pt>
                <c:pt idx="5">
                  <c:v>7502</c:v>
                </c:pt>
                <c:pt idx="6">
                  <c:v>11210</c:v>
                </c:pt>
                <c:pt idx="7">
                  <c:v>10135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12000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11664</c:v>
                </c:pt>
                <c:pt idx="1">
                  <c:v>12186</c:v>
                </c:pt>
                <c:pt idx="2">
                  <c:v>24221</c:v>
                </c:pt>
                <c:pt idx="3">
                  <c:v>41904</c:v>
                </c:pt>
                <c:pt idx="4">
                  <c:v>13407</c:v>
                </c:pt>
                <c:pt idx="5">
                  <c:v>17183</c:v>
                </c:pt>
                <c:pt idx="6">
                  <c:v>17525</c:v>
                </c:pt>
                <c:pt idx="7">
                  <c:v>27782</c:v>
                </c:pt>
                <c:pt idx="8">
                  <c:v>15276</c:v>
                </c:pt>
                <c:pt idx="9">
                  <c:v>11009</c:v>
                </c:pt>
                <c:pt idx="10">
                  <c:v>13170</c:v>
                </c:pt>
                <c:pt idx="11">
                  <c:v>21447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4500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5000"/>
      </c:valAx>
      <c:valAx>
        <c:axId val="472969456"/>
        <c:scaling>
          <c:orientation val="minMax"/>
          <c:max val="45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  <c:majorUnit val="5000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13407</c:v>
                </c:pt>
                <c:pt idx="1">
                  <c:v>17183</c:v>
                </c:pt>
                <c:pt idx="2">
                  <c:v>17525</c:v>
                </c:pt>
                <c:pt idx="3">
                  <c:v>27782</c:v>
                </c:pt>
                <c:pt idx="4">
                  <c:v>15276</c:v>
                </c:pt>
                <c:pt idx="5">
                  <c:v>12270</c:v>
                </c:pt>
                <c:pt idx="6">
                  <c:v>16213</c:v>
                </c:pt>
                <c:pt idx="7">
                  <c:v>22241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4500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5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13407</c:v>
                </c:pt>
                <c:pt idx="1">
                  <c:v>17183</c:v>
                </c:pt>
                <c:pt idx="2">
                  <c:v>17525</c:v>
                </c:pt>
                <c:pt idx="3">
                  <c:v>27782</c:v>
                </c:pt>
                <c:pt idx="4">
                  <c:v>15276</c:v>
                </c:pt>
                <c:pt idx="5">
                  <c:v>10030</c:v>
                </c:pt>
                <c:pt idx="6">
                  <c:v>11998</c:v>
                </c:pt>
                <c:pt idx="7">
                  <c:v>16624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45000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  <c:majorUnit val="5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2667</c:v>
                </c:pt>
                <c:pt idx="1">
                  <c:v>3706</c:v>
                </c:pt>
                <c:pt idx="2">
                  <c:v>3876</c:v>
                </c:pt>
                <c:pt idx="3">
                  <c:v>3194</c:v>
                </c:pt>
                <c:pt idx="4">
                  <c:v>2923</c:v>
                </c:pt>
                <c:pt idx="5">
                  <c:v>3946</c:v>
                </c:pt>
                <c:pt idx="6">
                  <c:v>3984</c:v>
                </c:pt>
                <c:pt idx="7">
                  <c:v>3567</c:v>
                </c:pt>
                <c:pt idx="8">
                  <c:v>3144</c:v>
                </c:pt>
                <c:pt idx="9">
                  <c:v>3756</c:v>
                </c:pt>
                <c:pt idx="10">
                  <c:v>4484</c:v>
                </c:pt>
                <c:pt idx="11">
                  <c:v>4863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600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</c:valAx>
      <c:valAx>
        <c:axId val="472969456"/>
        <c:scaling>
          <c:orientation val="minMax"/>
          <c:max val="6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2923</c:v>
                </c:pt>
                <c:pt idx="1">
                  <c:v>3946</c:v>
                </c:pt>
                <c:pt idx="2">
                  <c:v>3984</c:v>
                </c:pt>
                <c:pt idx="3">
                  <c:v>3567</c:v>
                </c:pt>
                <c:pt idx="4">
                  <c:v>3144</c:v>
                </c:pt>
                <c:pt idx="5">
                  <c:v>3818</c:v>
                </c:pt>
                <c:pt idx="6">
                  <c:v>4736</c:v>
                </c:pt>
                <c:pt idx="7">
                  <c:v>4865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2923</c:v>
                </c:pt>
                <c:pt idx="1">
                  <c:v>3946</c:v>
                </c:pt>
                <c:pt idx="2">
                  <c:v>3984</c:v>
                </c:pt>
                <c:pt idx="3">
                  <c:v>3567</c:v>
                </c:pt>
                <c:pt idx="4">
                  <c:v>3144</c:v>
                </c:pt>
                <c:pt idx="5">
                  <c:v>3615</c:v>
                </c:pt>
                <c:pt idx="6">
                  <c:v>4411</c:v>
                </c:pt>
                <c:pt idx="7">
                  <c:v>4627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6000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8951</c:v>
                </c:pt>
                <c:pt idx="1">
                  <c:v>13688</c:v>
                </c:pt>
                <c:pt idx="2">
                  <c:v>15176</c:v>
                </c:pt>
                <c:pt idx="3">
                  <c:v>13862</c:v>
                </c:pt>
                <c:pt idx="4">
                  <c:v>12022</c:v>
                </c:pt>
                <c:pt idx="5">
                  <c:v>12033</c:v>
                </c:pt>
                <c:pt idx="6">
                  <c:v>14375</c:v>
                </c:pt>
                <c:pt idx="7">
                  <c:v>13701</c:v>
                </c:pt>
                <c:pt idx="8">
                  <c:v>12484</c:v>
                </c:pt>
                <c:pt idx="9">
                  <c:v>13203</c:v>
                </c:pt>
                <c:pt idx="10">
                  <c:v>15661</c:v>
                </c:pt>
                <c:pt idx="11">
                  <c:v>17204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5000"/>
      </c:valAx>
      <c:valAx>
        <c:axId val="472969456"/>
        <c:scaling>
          <c:orientation val="minMax"/>
          <c:max val="20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  <c:majorUnit val="5000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12022</c:v>
                </c:pt>
                <c:pt idx="1">
                  <c:v>12033</c:v>
                </c:pt>
                <c:pt idx="2">
                  <c:v>14375</c:v>
                </c:pt>
                <c:pt idx="3">
                  <c:v>13701</c:v>
                </c:pt>
                <c:pt idx="4">
                  <c:v>12484</c:v>
                </c:pt>
                <c:pt idx="5">
                  <c:v>14190</c:v>
                </c:pt>
                <c:pt idx="6">
                  <c:v>16398</c:v>
                </c:pt>
                <c:pt idx="7">
                  <c:v>18345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5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12022</c:v>
                </c:pt>
                <c:pt idx="1">
                  <c:v>12033</c:v>
                </c:pt>
                <c:pt idx="2">
                  <c:v>14375</c:v>
                </c:pt>
                <c:pt idx="3">
                  <c:v>13701</c:v>
                </c:pt>
                <c:pt idx="4">
                  <c:v>12484</c:v>
                </c:pt>
                <c:pt idx="5">
                  <c:v>12565</c:v>
                </c:pt>
                <c:pt idx="6">
                  <c:v>14799</c:v>
                </c:pt>
                <c:pt idx="7">
                  <c:v>15818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20000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  <c:majorUnit val="5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26558</c:v>
                </c:pt>
                <c:pt idx="1">
                  <c:v>30254</c:v>
                </c:pt>
                <c:pt idx="2">
                  <c:v>30224</c:v>
                </c:pt>
                <c:pt idx="3">
                  <c:v>31525</c:v>
                </c:pt>
                <c:pt idx="4">
                  <c:v>26584</c:v>
                </c:pt>
                <c:pt idx="5">
                  <c:v>27034</c:v>
                </c:pt>
                <c:pt idx="6">
                  <c:v>28522</c:v>
                </c:pt>
                <c:pt idx="7">
                  <c:v>31160</c:v>
                </c:pt>
                <c:pt idx="8">
                  <c:v>22726</c:v>
                </c:pt>
                <c:pt idx="9">
                  <c:v>28801</c:v>
                </c:pt>
                <c:pt idx="10">
                  <c:v>30045</c:v>
                </c:pt>
                <c:pt idx="11">
                  <c:v>32916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4000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10000"/>
      </c:valAx>
      <c:valAx>
        <c:axId val="472969456"/>
        <c:scaling>
          <c:orientation val="minMax"/>
          <c:max val="40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  <c:majorUnit val="10000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26584</c:v>
                </c:pt>
                <c:pt idx="1">
                  <c:v>27034</c:v>
                </c:pt>
                <c:pt idx="2">
                  <c:v>28522</c:v>
                </c:pt>
                <c:pt idx="3">
                  <c:v>31160</c:v>
                </c:pt>
                <c:pt idx="4">
                  <c:v>22726</c:v>
                </c:pt>
                <c:pt idx="5">
                  <c:v>30488</c:v>
                </c:pt>
                <c:pt idx="6">
                  <c:v>33581</c:v>
                </c:pt>
                <c:pt idx="7">
                  <c:v>36084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10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26584</c:v>
                </c:pt>
                <c:pt idx="1">
                  <c:v>27034</c:v>
                </c:pt>
                <c:pt idx="2">
                  <c:v>28522</c:v>
                </c:pt>
                <c:pt idx="3">
                  <c:v>31160</c:v>
                </c:pt>
                <c:pt idx="4">
                  <c:v>22726</c:v>
                </c:pt>
                <c:pt idx="5">
                  <c:v>26081</c:v>
                </c:pt>
                <c:pt idx="6">
                  <c:v>27948</c:v>
                </c:pt>
                <c:pt idx="7">
                  <c:v>29633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40000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  <c:majorUnit val="10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20421</c:v>
                </c:pt>
                <c:pt idx="1">
                  <c:v>33801</c:v>
                </c:pt>
                <c:pt idx="2">
                  <c:v>36688</c:v>
                </c:pt>
                <c:pt idx="3">
                  <c:v>36049</c:v>
                </c:pt>
                <c:pt idx="4">
                  <c:v>25395</c:v>
                </c:pt>
                <c:pt idx="5">
                  <c:v>28004</c:v>
                </c:pt>
                <c:pt idx="6">
                  <c:v>34297</c:v>
                </c:pt>
                <c:pt idx="7">
                  <c:v>32193</c:v>
                </c:pt>
                <c:pt idx="8">
                  <c:v>22015</c:v>
                </c:pt>
                <c:pt idx="9">
                  <c:v>28157</c:v>
                </c:pt>
                <c:pt idx="10">
                  <c:v>35558</c:v>
                </c:pt>
                <c:pt idx="11">
                  <c:v>38718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4500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10000"/>
      </c:valAx>
      <c:valAx>
        <c:axId val="472969456"/>
        <c:scaling>
          <c:orientation val="minMax"/>
          <c:max val="45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  <c:majorUnit val="10000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25395</c:v>
                </c:pt>
                <c:pt idx="1">
                  <c:v>28004</c:v>
                </c:pt>
                <c:pt idx="2">
                  <c:v>34297</c:v>
                </c:pt>
                <c:pt idx="3">
                  <c:v>32193</c:v>
                </c:pt>
                <c:pt idx="4">
                  <c:v>22015</c:v>
                </c:pt>
                <c:pt idx="5">
                  <c:v>33369</c:v>
                </c:pt>
                <c:pt idx="6">
                  <c:v>41481</c:v>
                </c:pt>
                <c:pt idx="7">
                  <c:v>44393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4500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10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25395</c:v>
                </c:pt>
                <c:pt idx="1">
                  <c:v>28004</c:v>
                </c:pt>
                <c:pt idx="2">
                  <c:v>34297</c:v>
                </c:pt>
                <c:pt idx="3">
                  <c:v>32193</c:v>
                </c:pt>
                <c:pt idx="4">
                  <c:v>22015</c:v>
                </c:pt>
                <c:pt idx="5">
                  <c:v>23401</c:v>
                </c:pt>
                <c:pt idx="6">
                  <c:v>30481</c:v>
                </c:pt>
                <c:pt idx="7">
                  <c:v>34984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45000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  <c:majorUnit val="10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263783967309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24D-4D1D-A88C-A040FAC630ED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24D-4D1D-A88C-A040FAC630ED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24D-4D1D-A88C-A040FAC630ED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24D-4D1D-A88C-A040FAC630ED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24D-4D1D-A88C-A040FAC630ED}"/>
              </c:ext>
            </c:extLst>
          </c:dPt>
          <c:dPt>
            <c:idx val="5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024D-4D1D-A88C-A040FAC630ED}"/>
              </c:ext>
            </c:extLst>
          </c:dPt>
          <c:dPt>
            <c:idx val="6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024D-4D1D-A88C-A040FAC630ED}"/>
              </c:ext>
            </c:extLst>
          </c:dPt>
          <c:dPt>
            <c:idx val="7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024D-4D1D-A88C-A040FAC630ED}"/>
              </c:ext>
            </c:extLst>
          </c:dPt>
          <c:dPt>
            <c:idx val="8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024D-4D1D-A88C-A040FAC630ED}"/>
              </c:ext>
            </c:extLst>
          </c:dPt>
          <c:dLbls>
            <c:dLbl>
              <c:idx val="9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2-1935-4C00-8885-A965951F86B7}"/>
                </c:ext>
              </c:extLst>
            </c:dLbl>
            <c:dLbl>
              <c:idx val="10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3-1935-4C00-8885-A965951F86B7}"/>
                </c:ext>
              </c:extLst>
            </c:dLbl>
            <c:dLbl>
              <c:idx val="11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rgbClr val="007F76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14-1935-4C00-8885-A965951F86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Лист1!$C$2:$C$13</c:f>
              <c:numCache>
                <c:formatCode>#,##0.00</c:formatCode>
                <c:ptCount val="12"/>
                <c:pt idx="0">
                  <c:v>7386</c:v>
                </c:pt>
                <c:pt idx="1">
                  <c:v>6901</c:v>
                </c:pt>
                <c:pt idx="2">
                  <c:v>10270</c:v>
                </c:pt>
                <c:pt idx="3">
                  <c:v>20795</c:v>
                </c:pt>
                <c:pt idx="4">
                  <c:v>6634</c:v>
                </c:pt>
                <c:pt idx="5">
                  <c:v>7760</c:v>
                </c:pt>
                <c:pt idx="6">
                  <c:v>9906</c:v>
                </c:pt>
                <c:pt idx="7">
                  <c:v>9284</c:v>
                </c:pt>
                <c:pt idx="8">
                  <c:v>7448</c:v>
                </c:pt>
                <c:pt idx="9">
                  <c:v>6340</c:v>
                </c:pt>
                <c:pt idx="10">
                  <c:v>6919</c:v>
                </c:pt>
                <c:pt idx="11">
                  <c:v>9178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Лист1!$D$1</c:f>
              <c:strCache>
                <c:ptCount val="1"/>
              </c:strCache>
            </c:strRef>
          </c:tx>
          <c:invertIfNegative val="0"/>
          <c:cat>
            <c:multiLvlStrRef>
              <c:f>Лист1!$A$2:$B$13</c:f>
              <c:multiLvlStrCache>
                <c:ptCount val="12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  <c:pt idx="8">
                    <c:v>I</c:v>
                  </c:pt>
                  <c:pt idx="9">
                    <c:v>II</c:v>
                  </c:pt>
                  <c:pt idx="10">
                    <c:v>III</c:v>
                  </c:pt>
                  <c:pt idx="11">
                    <c:v>IV</c:v>
                  </c:pt>
                </c:lvl>
                <c:lvl>
                  <c:pt idx="0">
                    <c:v>2021</c:v>
                  </c:pt>
                  <c:pt idx="4">
                    <c:v>2022</c:v>
                  </c:pt>
                  <c:pt idx="8">
                    <c:v>2023</c:v>
                  </c:pt>
                </c:lvl>
              </c:multiLvlStrCache>
            </c:multiLvlStrRef>
          </c:cat>
          <c:val>
            <c:numRef>
              <c:f>Лист1!$D$2:$D$13</c:f>
              <c:numCache>
                <c:formatCode>General</c:formatCode>
                <c:ptCount val="12"/>
              </c:numCache>
            </c:numRef>
          </c:val>
          <c:extLst>
            <c:ext xmlns:c16="http://schemas.microsoft.com/office/drawing/2014/chart" uri="{C3380CC4-5D6E-409C-BE32-E72D297353CC}">
              <c16:uniqueId val="{00000016-024D-4D1D-A88C-A040FAC630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472971256"/>
        <c:axId val="472969456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2200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5000"/>
      </c:valAx>
      <c:valAx>
        <c:axId val="472969456"/>
        <c:scaling>
          <c:orientation val="minMax"/>
          <c:max val="22000"/>
          <c:min val="0"/>
        </c:scaling>
        <c:delete val="0"/>
        <c:axPos val="r"/>
        <c:numFmt formatCode="#,##0" sourceLinked="0"/>
        <c:majorTickMark val="none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700"/>
            </a:pPr>
            <a:endParaRPr lang="ru-RU"/>
          </a:p>
        </c:txPr>
        <c:crossAx val="472971256"/>
        <c:crosses val="max"/>
        <c:crossBetween val="between"/>
        <c:majorUnit val="5000"/>
      </c:valAx>
      <c:catAx>
        <c:axId val="4729712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729694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0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accent3">
                          <a:lumMod val="50000"/>
                        </a:schemeClr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6634</c:v>
                </c:pt>
                <c:pt idx="1">
                  <c:v>7760</c:v>
                </c:pt>
                <c:pt idx="2">
                  <c:v>9906</c:v>
                </c:pt>
                <c:pt idx="3">
                  <c:v>9284</c:v>
                </c:pt>
                <c:pt idx="4">
                  <c:v>7448</c:v>
                </c:pt>
                <c:pt idx="5">
                  <c:v>7456</c:v>
                </c:pt>
                <c:pt idx="6">
                  <c:v>8296</c:v>
                </c:pt>
                <c:pt idx="7">
                  <c:v>10669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2200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autoZero"/>
        <c:crossBetween val="between"/>
        <c:majorUnit val="5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76980198019808E-2"/>
          <c:y val="6.5984405139378935E-2"/>
          <c:w val="0.90737178217821779"/>
          <c:h val="0.77487253721573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Лист1!$C$1</c:f>
              <c:strCache>
                <c:ptCount val="1"/>
                <c:pt idx="0">
                  <c:v>Столбец2</c:v>
                </c:pt>
              </c:strCache>
            </c:strRef>
          </c:tx>
          <c:spPr>
            <a:ln w="28575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5F-4CE7-A2A1-A0ED1ED0C31C}"/>
              </c:ext>
            </c:extLst>
          </c:dPt>
          <c:dPt>
            <c:idx val="1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5F-4CE7-A2A1-A0ED1ED0C31C}"/>
              </c:ext>
            </c:extLst>
          </c:dPt>
          <c:dPt>
            <c:idx val="2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5F-4CE7-A2A1-A0ED1ED0C31C}"/>
              </c:ext>
            </c:extLst>
          </c:dPt>
          <c:dPt>
            <c:idx val="3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5F-4CE7-A2A1-A0ED1ED0C31C}"/>
              </c:ext>
            </c:extLst>
          </c:dPt>
          <c:dPt>
            <c:idx val="4"/>
            <c:invertIfNegative val="0"/>
            <c:bubble3D val="0"/>
            <c:spPr>
              <a:solidFill>
                <a:srgbClr val="7F7F7F"/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5F-4CE7-A2A1-A0ED1ED0C3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905F-4CE7-A2A1-A0ED1ED0C31C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905F-4CE7-A2A1-A0ED1ED0C3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6">
                  <a:lumMod val="50000"/>
                </a:schemeClr>
              </a:solidFill>
              <a:ln w="28575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905F-4CE7-A2A1-A0ED1ED0C31C}"/>
              </c:ext>
            </c:extLst>
          </c:dPt>
          <c:dLbls>
            <c:dLbl>
              <c:idx val="5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905F-4CE7-A2A1-A0ED1ED0C31C}"/>
                </c:ext>
              </c:extLst>
            </c:dLbl>
            <c:dLbl>
              <c:idx val="6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905F-4CE7-A2A1-A0ED1ED0C31C}"/>
                </c:ext>
              </c:extLst>
            </c:dLbl>
            <c:dLbl>
              <c:idx val="7"/>
              <c:numFmt formatCode="#,##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rgbClr val="632523"/>
                      </a:solidFill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F-905F-4CE7-A2A1-A0ED1ED0C31C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multiLvlStrRef>
              <c:f>Лист1!$A$2:$B$9</c:f>
              <c:multiLvlStrCache>
                <c:ptCount val="8"/>
                <c:lvl>
                  <c:pt idx="0">
                    <c:v>I</c:v>
                  </c:pt>
                  <c:pt idx="1">
                    <c:v>II</c:v>
                  </c:pt>
                  <c:pt idx="2">
                    <c:v>III</c:v>
                  </c:pt>
                  <c:pt idx="3">
                    <c:v>IV</c:v>
                  </c:pt>
                  <c:pt idx="4">
                    <c:v>I</c:v>
                  </c:pt>
                  <c:pt idx="5">
                    <c:v>II</c:v>
                  </c:pt>
                  <c:pt idx="6">
                    <c:v>III</c:v>
                  </c:pt>
                  <c:pt idx="7">
                    <c:v>IV</c:v>
                  </c:pt>
                </c:lvl>
                <c:lvl>
                  <c:pt idx="0">
                    <c:v>2022</c:v>
                  </c:pt>
                  <c:pt idx="4">
                    <c:v>2023</c:v>
                  </c:pt>
                </c:lvl>
              </c:multiLvlStrCache>
            </c:multiLvlStrRef>
          </c:cat>
          <c:val>
            <c:numRef>
              <c:f>Лист1!$C$2:$C$9</c:f>
              <c:numCache>
                <c:formatCode>#,##0.00</c:formatCode>
                <c:ptCount val="8"/>
                <c:pt idx="0">
                  <c:v>6634</c:v>
                </c:pt>
                <c:pt idx="1">
                  <c:v>7760</c:v>
                </c:pt>
                <c:pt idx="2">
                  <c:v>9906</c:v>
                </c:pt>
                <c:pt idx="3">
                  <c:v>9284</c:v>
                </c:pt>
                <c:pt idx="4">
                  <c:v>7448</c:v>
                </c:pt>
                <c:pt idx="5">
                  <c:v>5420</c:v>
                </c:pt>
                <c:pt idx="6">
                  <c:v>5441</c:v>
                </c:pt>
                <c:pt idx="7">
                  <c:v>7743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905F-4CE7-A2A1-A0ED1ED0C3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"/>
        <c:axId val="-1527629664"/>
        <c:axId val="-1527635648"/>
      </c:barChart>
      <c:catAx>
        <c:axId val="-15276296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ru-RU"/>
          </a:p>
        </c:txPr>
        <c:crossAx val="-1527635648"/>
        <c:crosses val="autoZero"/>
        <c:auto val="1"/>
        <c:lblAlgn val="ctr"/>
        <c:lblOffset val="0"/>
        <c:noMultiLvlLbl val="0"/>
      </c:catAx>
      <c:valAx>
        <c:axId val="-1527635648"/>
        <c:scaling>
          <c:orientation val="minMax"/>
          <c:max val="22000"/>
          <c:min val="0"/>
        </c:scaling>
        <c:delete val="0"/>
        <c:axPos val="r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prstDash val="sysDot"/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700"/>
            </a:pPr>
            <a:endParaRPr lang="ru-RU"/>
          </a:p>
        </c:txPr>
        <c:crossAx val="-1527629664"/>
        <c:crosses val="max"/>
        <c:crossBetween val="between"/>
        <c:majorUnit val="50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lnSpc>
          <a:spcPct val="50000"/>
        </a:lnSpc>
        <a:defRPr sz="1050">
          <a:solidFill>
            <a:schemeClr val="tx1"/>
          </a:solidFill>
          <a:latin typeface="Arial Narrow" panose="020B0606020202030204" pitchFamily="34" charset="0"/>
          <a:ea typeface="Helvetica" panose="00000500000000000000" pitchFamily="50" charset="0"/>
        </a:defRPr>
      </a:pPr>
      <a:endParaRPr lang="ru-RU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784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784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AEB0B98-164E-4CA9-8586-E121EE38CD36}" type="datetimeFigureOut">
              <a:rPr lang="ru-RU" smtClean="0"/>
              <a:t>11.05.2023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0" y="9427202"/>
            <a:ext cx="2946400" cy="49784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3849688" y="9427202"/>
            <a:ext cx="2946400" cy="49784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BA332FE-0D56-4B98-A320-E45BB9D3F22F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631703805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4" y="3"/>
            <a:ext cx="2945659" cy="497976"/>
          </a:xfrm>
          <a:prstGeom prst="rect">
            <a:avLst/>
          </a:prstGeom>
        </p:spPr>
        <p:txBody>
          <a:bodyPr vert="horz" lIns="91431" tIns="45716" rIns="91431" bIns="45716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50444" y="3"/>
            <a:ext cx="2945659" cy="497976"/>
          </a:xfrm>
          <a:prstGeom prst="rect">
            <a:avLst/>
          </a:prstGeom>
        </p:spPr>
        <p:txBody>
          <a:bodyPr vert="horz" lIns="91431" tIns="45716" rIns="91431" bIns="45716" rtlCol="0"/>
          <a:lstStyle>
            <a:lvl1pPr algn="r">
              <a:defRPr sz="1200"/>
            </a:lvl1pPr>
          </a:lstStyle>
          <a:p>
            <a:fld id="{D01E911F-B7A3-4A48-9377-5B09C9E52E95}" type="datetimeFigureOut">
              <a:rPr lang="en-US" smtClean="0"/>
              <a:t>5/11/2023</a:t>
            </a:fld>
            <a:endParaRPr lang="en-US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20688" y="1239838"/>
            <a:ext cx="5956300" cy="3351212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31" tIns="45716" rIns="91431" bIns="45716" rtlCol="0" anchor="ctr"/>
          <a:lstStyle/>
          <a:p>
            <a:endParaRPr lang="en-US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768" y="4776433"/>
            <a:ext cx="5438140" cy="3907987"/>
          </a:xfrm>
          <a:prstGeom prst="rect">
            <a:avLst/>
          </a:prstGeom>
        </p:spPr>
        <p:txBody>
          <a:bodyPr vert="horz" lIns="91431" tIns="45716" rIns="91431" bIns="45716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4" y="9427077"/>
            <a:ext cx="2945659" cy="497976"/>
          </a:xfrm>
          <a:prstGeom prst="rect">
            <a:avLst/>
          </a:prstGeom>
        </p:spPr>
        <p:txBody>
          <a:bodyPr vert="horz" lIns="91431" tIns="45716" rIns="91431" bIns="45716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50444" y="9427077"/>
            <a:ext cx="2945659" cy="497976"/>
          </a:xfrm>
          <a:prstGeom prst="rect">
            <a:avLst/>
          </a:prstGeom>
        </p:spPr>
        <p:txBody>
          <a:bodyPr vert="horz" lIns="91431" tIns="45716" rIns="91431" bIns="45716" rtlCol="0" anchor="b"/>
          <a:lstStyle>
            <a:lvl1pPr algn="r">
              <a:defRPr sz="1200"/>
            </a:lvl1pPr>
          </a:lstStyle>
          <a:p>
            <a:fld id="{19E3A98F-50AD-4B46-943E-262E6AC236D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338713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137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273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410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546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5683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2819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199956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093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6920342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EED95EFD-A93F-4801-906A-29829A0DB50C}"/>
              </a:ext>
            </a:extLst>
          </p:cNvPr>
          <p:cNvSpPr/>
          <p:nvPr userDrawn="1"/>
        </p:nvSpPr>
        <p:spPr>
          <a:xfrm>
            <a:off x="0" y="6644640"/>
            <a:ext cx="12189138" cy="213360"/>
          </a:xfrm>
          <a:prstGeom prst="rect">
            <a:avLst/>
          </a:prstGeom>
          <a:solidFill>
            <a:srgbClr val="007F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7087" tIns="43543" rIns="87087" bIns="4354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2767" dirty="0"/>
          </a:p>
        </p:txBody>
      </p:sp>
      <p:sp>
        <p:nvSpPr>
          <p:cNvPr id="18" name="Номер слайда 1">
            <a:extLst>
              <a:ext uri="{FF2B5EF4-FFF2-40B4-BE49-F238E27FC236}">
                <a16:creationId xmlns:a16="http://schemas.microsoft.com/office/drawing/2014/main" id="{35E13FE2-8363-4B32-997E-7AD8F8C0C9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  <a:prstGeom prst="rect">
            <a:avLst/>
          </a:prstGeom>
        </p:spPr>
        <p:txBody>
          <a:bodyPr rIns="0" anchor="ctr"/>
          <a:lstStyle>
            <a:lvl1pPr algn="r">
              <a:defRPr sz="1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4060C6F1-8618-4CCA-B45E-7B199C8F5830}" type="slidenum">
              <a:rPr lang="ru-RU" smtClean="0"/>
              <a:pPr/>
              <a:t>‹#›</a:t>
            </a:fld>
            <a:r>
              <a:rPr lang="en-US" dirty="0"/>
              <a:t> </a:t>
            </a:r>
            <a:r>
              <a:rPr lang="ru-RU" dirty="0"/>
              <a:t>из 83</a:t>
            </a:r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2D33F8B8-E73F-4081-A22B-4A24A2AE756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62" y="6668685"/>
            <a:ext cx="2037505" cy="1652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1340351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EED95EFD-A93F-4801-906A-29829A0DB50C}"/>
              </a:ext>
            </a:extLst>
          </p:cNvPr>
          <p:cNvSpPr/>
          <p:nvPr userDrawn="1"/>
        </p:nvSpPr>
        <p:spPr>
          <a:xfrm>
            <a:off x="0" y="6644640"/>
            <a:ext cx="12189138" cy="213360"/>
          </a:xfrm>
          <a:prstGeom prst="rect">
            <a:avLst/>
          </a:prstGeom>
          <a:solidFill>
            <a:srgbClr val="007F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7087" tIns="43543" rIns="87087" bIns="4354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2767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1AE1CAFC-8FAA-43E4-90CF-F4B268524A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lvl1pPr>
              <a:defRPr sz="2667" b="1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dirty="0"/>
              <a:t>Образец заголовка</a:t>
            </a:r>
          </a:p>
        </p:txBody>
      </p:sp>
      <p:sp>
        <p:nvSpPr>
          <p:cNvPr id="18" name="Номер слайда 1">
            <a:extLst>
              <a:ext uri="{FF2B5EF4-FFF2-40B4-BE49-F238E27FC236}">
                <a16:creationId xmlns:a16="http://schemas.microsoft.com/office/drawing/2014/main" id="{35E13FE2-8363-4B32-997E-7AD8F8C0C9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  <a:prstGeom prst="rect">
            <a:avLst/>
          </a:prstGeom>
        </p:spPr>
        <p:txBody>
          <a:bodyPr rIns="0" anchor="ctr"/>
          <a:lstStyle>
            <a:lvl1pPr algn="r">
              <a:defRPr sz="1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4060C6F1-8618-4CCA-B45E-7B199C8F5830}" type="slidenum">
              <a:rPr lang="ru-RU" smtClean="0"/>
              <a:pPr/>
              <a:t>‹#›</a:t>
            </a:fld>
            <a:r>
              <a:rPr lang="en-US" dirty="0"/>
              <a:t> </a:t>
            </a:r>
            <a:r>
              <a:rPr lang="ru-RU" dirty="0"/>
              <a:t>из 83</a:t>
            </a:r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3DB36E7A-75B2-4AC4-B777-A38EEA2D1EF8}"/>
              </a:ext>
            </a:extLst>
          </p:cNvPr>
          <p:cNvSpPr/>
          <p:nvPr userDrawn="1"/>
        </p:nvSpPr>
        <p:spPr>
          <a:xfrm>
            <a:off x="0" y="5"/>
            <a:ext cx="72000" cy="859626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1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2D33F8B8-E73F-4081-A22B-4A24A2AE756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62" y="6668685"/>
            <a:ext cx="2037505" cy="1652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397720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EED95EFD-A93F-4801-906A-29829A0DB50C}"/>
              </a:ext>
            </a:extLst>
          </p:cNvPr>
          <p:cNvSpPr/>
          <p:nvPr userDrawn="1"/>
        </p:nvSpPr>
        <p:spPr>
          <a:xfrm>
            <a:off x="0" y="6644640"/>
            <a:ext cx="12189138" cy="213360"/>
          </a:xfrm>
          <a:prstGeom prst="rect">
            <a:avLst/>
          </a:prstGeom>
          <a:solidFill>
            <a:schemeClr val="accent6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7087" tIns="43543" rIns="87087" bIns="4354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2767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1AE1CAFC-8FAA-43E4-90CF-F4B268524A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lvl1pPr>
              <a:defRPr sz="2667" b="1">
                <a:solidFill>
                  <a:schemeClr val="accent6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dirty="0"/>
              <a:t>Образец заголовка</a:t>
            </a:r>
          </a:p>
        </p:txBody>
      </p:sp>
      <p:sp>
        <p:nvSpPr>
          <p:cNvPr id="18" name="Номер слайда 1">
            <a:extLst>
              <a:ext uri="{FF2B5EF4-FFF2-40B4-BE49-F238E27FC236}">
                <a16:creationId xmlns:a16="http://schemas.microsoft.com/office/drawing/2014/main" id="{35E13FE2-8363-4B32-997E-7AD8F8C0C9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  <a:prstGeom prst="rect">
            <a:avLst/>
          </a:prstGeom>
        </p:spPr>
        <p:txBody>
          <a:bodyPr rIns="0" anchor="ctr"/>
          <a:lstStyle>
            <a:lvl1pPr algn="r">
              <a:defRPr sz="1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4060C6F1-8618-4CCA-B45E-7B199C8F5830}" type="slidenum">
              <a:rPr lang="ru-RU" smtClean="0"/>
              <a:pPr/>
              <a:t>‹#›</a:t>
            </a:fld>
            <a:r>
              <a:rPr lang="en-US" dirty="0"/>
              <a:t> </a:t>
            </a:r>
            <a:r>
              <a:rPr lang="ru-RU" dirty="0"/>
              <a:t>из 83</a:t>
            </a:r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3DB36E7A-75B2-4AC4-B777-A38EEA2D1EF8}"/>
              </a:ext>
            </a:extLst>
          </p:cNvPr>
          <p:cNvSpPr/>
          <p:nvPr userDrawn="1"/>
        </p:nvSpPr>
        <p:spPr>
          <a:xfrm>
            <a:off x="0" y="5"/>
            <a:ext cx="72000" cy="859626"/>
          </a:xfrm>
          <a:prstGeom prst="rect">
            <a:avLst/>
          </a:prstGeom>
          <a:solidFill>
            <a:schemeClr val="accent6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1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2D33F8B8-E73F-4081-A22B-4A24A2AE756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62" y="6668685"/>
            <a:ext cx="2037505" cy="1652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79746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EED95EFD-A93F-4801-906A-29829A0DB50C}"/>
              </a:ext>
            </a:extLst>
          </p:cNvPr>
          <p:cNvSpPr/>
          <p:nvPr userDrawn="1"/>
        </p:nvSpPr>
        <p:spPr>
          <a:xfrm>
            <a:off x="0" y="6644640"/>
            <a:ext cx="12189138" cy="213360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7087" tIns="43543" rIns="87087" bIns="4354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2767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1AE1CAFC-8FAA-43E4-90CF-F4B268524A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lvl1pPr>
              <a:defRPr sz="2667" b="1">
                <a:solidFill>
                  <a:schemeClr val="accent3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dirty="0"/>
              <a:t>Образец заголовка</a:t>
            </a:r>
          </a:p>
        </p:txBody>
      </p:sp>
      <p:sp>
        <p:nvSpPr>
          <p:cNvPr id="18" name="Номер слайда 1">
            <a:extLst>
              <a:ext uri="{FF2B5EF4-FFF2-40B4-BE49-F238E27FC236}">
                <a16:creationId xmlns:a16="http://schemas.microsoft.com/office/drawing/2014/main" id="{35E13FE2-8363-4B32-997E-7AD8F8C0C9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646556"/>
            <a:ext cx="1090615" cy="211440"/>
          </a:xfrm>
          <a:prstGeom prst="rect">
            <a:avLst/>
          </a:prstGeom>
        </p:spPr>
        <p:txBody>
          <a:bodyPr rIns="0" anchor="ctr"/>
          <a:lstStyle>
            <a:lvl1pPr algn="r">
              <a:defRPr sz="1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4060C6F1-8618-4CCA-B45E-7B199C8F5830}" type="slidenum">
              <a:rPr lang="ru-RU" smtClean="0"/>
              <a:pPr/>
              <a:t>‹#›</a:t>
            </a:fld>
            <a:r>
              <a:rPr lang="en-US" dirty="0"/>
              <a:t> </a:t>
            </a:r>
            <a:r>
              <a:rPr lang="ru-RU" dirty="0"/>
              <a:t>из 83</a:t>
            </a:r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3DB36E7A-75B2-4AC4-B777-A38EEA2D1EF8}"/>
              </a:ext>
            </a:extLst>
          </p:cNvPr>
          <p:cNvSpPr/>
          <p:nvPr userDrawn="1"/>
        </p:nvSpPr>
        <p:spPr>
          <a:xfrm>
            <a:off x="0" y="5"/>
            <a:ext cx="72000" cy="859626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1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2D33F8B8-E73F-4081-A22B-4A24A2AE756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62" y="6668685"/>
            <a:ext cx="2037505" cy="1652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768499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.bin"/><Relationship Id="rId3" Type="http://schemas.openxmlformats.org/officeDocument/2006/relationships/slideLayout" Target="../slideLayouts/slideLayout3.xml"/><Relationship Id="rId7" Type="http://schemas.openxmlformats.org/officeDocument/2006/relationships/tags" Target="../tags/tag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emf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Объект 1" hidden="1"/>
          <p:cNvGraphicFramePr>
            <a:graphicFrameLocks noChangeAspect="1"/>
          </p:cNvGraphicFramePr>
          <p:nvPr>
            <p:custDataLst>
              <p:tags r:id="rId7"/>
            </p:custDataLst>
          </p:nvPr>
        </p:nvGraphicFramePr>
        <p:xfrm>
          <a:off x="2122" y="2121"/>
          <a:ext cx="2116" cy="211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8" imgW="592" imgH="591" progId="TCLayout.ActiveDocument.1">
                  <p:embed/>
                </p:oleObj>
              </mc:Choice>
              <mc:Fallback>
                <p:oleObj name="think-cell Slide" r:id="rId8" imgW="592" imgH="591" progId="TCLayout.ActiveDocument.1">
                  <p:embed/>
                  <p:pic>
                    <p:nvPicPr>
                      <p:cNvPr id="2" name="Объект 1" hidden="1"/>
                      <p:cNvPicPr/>
                      <p:nvPr/>
                    </p:nvPicPr>
                    <p:blipFill>
                      <a:blip r:embed="rId9"/>
                      <a:stretch>
                        <a:fillRect/>
                      </a:stretch>
                    </p:blipFill>
                    <p:spPr>
                      <a:xfrm>
                        <a:off x="2122" y="2121"/>
                        <a:ext cx="2116" cy="211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82386972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3" r:id="rId1"/>
    <p:sldLayoutId id="2147483696" r:id="rId2"/>
    <p:sldLayoutId id="2147483690" r:id="rId3"/>
    <p:sldLayoutId id="2147483694" r:id="rId4"/>
    <p:sldLayoutId id="2147483695" r:id="rId5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chemeClr val="bg2"/>
          </a:solidFill>
          <a:latin typeface="Calibri" panose="020F0502020204030204" pitchFamily="34" charset="0"/>
          <a:ea typeface="Calibri" panose="020F0502020204030204" pitchFamily="34" charset="0"/>
          <a:cs typeface="Arial"/>
          <a:sym typeface="Arial"/>
        </a:defRPr>
      </a:lvl1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FontTx/>
        <a:buNone/>
        <a:defRPr sz="1867" b="0" i="0" u="none" strike="noStrike" cap="none">
          <a:solidFill>
            <a:srgbClr val="000000"/>
          </a:solidFill>
          <a:latin typeface="Calibri" panose="020F0502020204030204" pitchFamily="34" charset="0"/>
          <a:ea typeface="MS Mincho" panose="02020609040205080304" pitchFamily="49" charset="-128"/>
          <a:cs typeface="MoolBoran" panose="020B0100010101010101" pitchFamily="34" charset="0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enbek.kz/" TargetMode="External"/><Relationship Id="rId2" Type="http://schemas.openxmlformats.org/officeDocument/2006/relationships/hyperlink" Target="mailto:d.shumekov@enbek.kz" TargetMode="External"/><Relationship Id="rId1" Type="http://schemas.openxmlformats.org/officeDocument/2006/relationships/slideLayout" Target="../slideLayouts/slideLayout3.xml"/><Relationship Id="rId4" Type="http://schemas.openxmlformats.org/officeDocument/2006/relationships/hyperlink" Target="https://iac.enbek.kz/ru/node/422" TargetMode="Externa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9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.xml"/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1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.xml"/><Relationship Id="rId2" Type="http://schemas.openxmlformats.org/officeDocument/2006/relationships/chart" Target="../charts/chart13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15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.xml"/><Relationship Id="rId2" Type="http://schemas.openxmlformats.org/officeDocument/2006/relationships/chart" Target="../charts/chart16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18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.xml"/><Relationship Id="rId2" Type="http://schemas.openxmlformats.org/officeDocument/2006/relationships/chart" Target="../charts/chart19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2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3.xml"/><Relationship Id="rId2" Type="http://schemas.openxmlformats.org/officeDocument/2006/relationships/chart" Target="../charts/chart22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24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6.xml"/><Relationship Id="rId2" Type="http://schemas.openxmlformats.org/officeDocument/2006/relationships/chart" Target="../charts/chart25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2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chart" Target="../charts/chart28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30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2.xml"/><Relationship Id="rId2" Type="http://schemas.openxmlformats.org/officeDocument/2006/relationships/chart" Target="../charts/chart31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33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5.xml"/><Relationship Id="rId2" Type="http://schemas.openxmlformats.org/officeDocument/2006/relationships/chart" Target="../charts/chart34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36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8.xml"/><Relationship Id="rId2" Type="http://schemas.openxmlformats.org/officeDocument/2006/relationships/chart" Target="../charts/chart37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39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1.xml"/><Relationship Id="rId2" Type="http://schemas.openxmlformats.org/officeDocument/2006/relationships/chart" Target="../charts/chart40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4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4.xml"/><Relationship Id="rId2" Type="http://schemas.openxmlformats.org/officeDocument/2006/relationships/chart" Target="../charts/chart43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45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7.xml"/><Relationship Id="rId2" Type="http://schemas.openxmlformats.org/officeDocument/2006/relationships/chart" Target="../charts/chart46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48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0.xml"/><Relationship Id="rId2" Type="http://schemas.openxmlformats.org/officeDocument/2006/relationships/chart" Target="../charts/chart49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5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3.xml"/><Relationship Id="rId2" Type="http://schemas.openxmlformats.org/officeDocument/2006/relationships/chart" Target="../charts/chart52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54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6.xml"/><Relationship Id="rId2" Type="http://schemas.openxmlformats.org/officeDocument/2006/relationships/chart" Target="../charts/chart55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5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9.xml"/><Relationship Id="rId2" Type="http://schemas.openxmlformats.org/officeDocument/2006/relationships/chart" Target="../charts/chart58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60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2.xml"/><Relationship Id="rId2" Type="http://schemas.openxmlformats.org/officeDocument/2006/relationships/chart" Target="../charts/chart61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63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5.xml"/><Relationship Id="rId2" Type="http://schemas.openxmlformats.org/officeDocument/2006/relationships/chart" Target="../charts/chart64.xml"/><Relationship Id="rId1" Type="http://schemas.openxmlformats.org/officeDocument/2006/relationships/slideLayout" Target="../slideLayouts/slideLayout3.xml"/><Relationship Id="rId4" Type="http://schemas.openxmlformats.org/officeDocument/2006/relationships/chart" Target="../charts/chart66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DD229E1C-3D63-40EF-A207-3421910BA106}"/>
              </a:ext>
            </a:extLst>
          </p:cNvPr>
          <p:cNvSpPr txBox="1"/>
          <p:nvPr/>
        </p:nvSpPr>
        <p:spPr>
          <a:xfrm>
            <a:off x="1724025" y="1343030"/>
            <a:ext cx="8805654" cy="4057645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ct val="80000"/>
              </a:lnSpc>
            </a:pPr>
            <a:r>
              <a:rPr lang="ru-RU" sz="3200" dirty="0">
                <a:solidFill>
                  <a:srgbClr val="007F76"/>
                </a:solidFill>
                <a:latin typeface="Arial Black" pitchFamily="34" charset="0"/>
              </a:rPr>
              <a:t>Разработка краткосрочного прогноза потребности в кадрах на базе вакансий Электронной биржи труда на 2023 год</a:t>
            </a:r>
          </a:p>
        </p:txBody>
      </p:sp>
      <p:sp>
        <p:nvSpPr>
          <p:cNvPr id="4" name="Прямоугольник 3">
            <a:extLst>
              <a:ext uri="{FF2B5EF4-FFF2-40B4-BE49-F238E27FC236}">
                <a16:creationId xmlns:a16="http://schemas.microsoft.com/office/drawing/2014/main" id="{B065EA71-8D33-4DFF-925C-B504CE2636EE}"/>
              </a:ext>
            </a:extLst>
          </p:cNvPr>
          <p:cNvSpPr/>
          <p:nvPr/>
        </p:nvSpPr>
        <p:spPr>
          <a:xfrm>
            <a:off x="11688000" y="2071921"/>
            <a:ext cx="504000" cy="2623903"/>
          </a:xfrm>
          <a:prstGeom prst="rect">
            <a:avLst/>
          </a:prstGeom>
          <a:solidFill>
            <a:srgbClr val="007F76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>
            <a:extLst>
              <a:ext uri="{FF2B5EF4-FFF2-40B4-BE49-F238E27FC236}">
                <a16:creationId xmlns:a16="http://schemas.microsoft.com/office/drawing/2014/main" id="{F0B0364E-CF51-4671-9AE4-EE18FF8C1CAC}"/>
              </a:ext>
            </a:extLst>
          </p:cNvPr>
          <p:cNvSpPr/>
          <p:nvPr/>
        </p:nvSpPr>
        <p:spPr>
          <a:xfrm>
            <a:off x="0" y="2071921"/>
            <a:ext cx="504000" cy="2623903"/>
          </a:xfrm>
          <a:prstGeom prst="rect">
            <a:avLst/>
          </a:prstGeom>
          <a:solidFill>
            <a:srgbClr val="007F76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cxnSp>
        <p:nvCxnSpPr>
          <p:cNvPr id="9" name="Прямая соединительная линия 8">
            <a:extLst>
              <a:ext uri="{FF2B5EF4-FFF2-40B4-BE49-F238E27FC236}">
                <a16:creationId xmlns:a16="http://schemas.microsoft.com/office/drawing/2014/main" id="{0BB5907D-79C0-1B3D-7CE2-0101093BC2B7}"/>
              </a:ext>
            </a:extLst>
          </p:cNvPr>
          <p:cNvCxnSpPr>
            <a:cxnSpLocks/>
          </p:cNvCxnSpPr>
          <p:nvPr/>
        </p:nvCxnSpPr>
        <p:spPr>
          <a:xfrm flipH="1">
            <a:off x="10448925" y="3391016"/>
            <a:ext cx="1188000" cy="0"/>
          </a:xfrm>
          <a:prstGeom prst="line">
            <a:avLst/>
          </a:prstGeom>
          <a:ln w="19050">
            <a:solidFill>
              <a:srgbClr val="007F76"/>
            </a:solidFill>
            <a:headEnd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Прямая соединительная линия 13">
            <a:extLst>
              <a:ext uri="{FF2B5EF4-FFF2-40B4-BE49-F238E27FC236}">
                <a16:creationId xmlns:a16="http://schemas.microsoft.com/office/drawing/2014/main" id="{E50EF722-0CC8-C427-E1C6-F0F2E23C3919}"/>
              </a:ext>
            </a:extLst>
          </p:cNvPr>
          <p:cNvCxnSpPr>
            <a:cxnSpLocks/>
          </p:cNvCxnSpPr>
          <p:nvPr/>
        </p:nvCxnSpPr>
        <p:spPr>
          <a:xfrm>
            <a:off x="619124" y="3391016"/>
            <a:ext cx="1188000" cy="0"/>
          </a:xfrm>
          <a:prstGeom prst="line">
            <a:avLst/>
          </a:prstGeom>
          <a:ln w="19050">
            <a:solidFill>
              <a:srgbClr val="007F76"/>
            </a:solidFill>
            <a:headEnd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79826BDD-F747-9CA7-CCAA-5B2113280E1B}"/>
              </a:ext>
            </a:extLst>
          </p:cNvPr>
          <p:cNvSpPr txBox="1"/>
          <p:nvPr/>
        </p:nvSpPr>
        <p:spPr>
          <a:xfrm>
            <a:off x="5195674" y="6321223"/>
            <a:ext cx="186235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Астана, 2023 год</a:t>
            </a: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6DCEF189-5A83-0CEE-6632-210C7FD2B23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9500" y="363794"/>
            <a:ext cx="3506400" cy="588652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FB667913-BF7F-E8BD-CB4D-75F947EE0B83}"/>
              </a:ext>
            </a:extLst>
          </p:cNvPr>
          <p:cNvSpPr txBox="1"/>
          <p:nvPr/>
        </p:nvSpPr>
        <p:spPr>
          <a:xfrm>
            <a:off x="712800" y="4474800"/>
            <a:ext cx="11132925" cy="157639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  <a:tabLst>
                <a:tab pos="2402840" algn="l"/>
              </a:tabLst>
            </a:pPr>
            <a:r>
              <a:rPr lang="ru-RU" sz="11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Номер и дата договора об оказании услуг по реализации государственного задания: </a:t>
            </a:r>
            <a:r>
              <a:rPr lang="ru-RU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Договор</a:t>
            </a:r>
            <a:r>
              <a:rPr lang="ru-RU" sz="11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kk-KZ" sz="110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№5 от </a:t>
            </a:r>
            <a:r>
              <a:rPr lang="kk-KZ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6 января 2023 года</a:t>
            </a:r>
            <a:endParaRPr lang="ru-RU" sz="1100" dirty="0">
              <a:solidFill>
                <a:schemeClr val="tx1">
                  <a:lumMod val="85000"/>
                  <a:lumOff val="1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  <a:tabLst>
                <a:tab pos="2402840" algn="l"/>
              </a:tabLst>
            </a:pPr>
            <a:r>
              <a:rPr lang="ru-RU" sz="11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Наименование поставщика услуг: </a:t>
            </a:r>
            <a:r>
              <a:rPr lang="ru-RU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АО «Центр развития трудовых ресурсов»</a:t>
            </a:r>
          </a:p>
          <a:p>
            <a:pPr>
              <a:lnSpc>
                <a:spcPct val="107000"/>
              </a:lnSpc>
              <a:spcAft>
                <a:spcPts val="800"/>
              </a:spcAft>
              <a:tabLst>
                <a:tab pos="2402840" algn="l"/>
              </a:tabLst>
            </a:pPr>
            <a:r>
              <a:rPr lang="ru-RU" sz="11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Наименование услуг: </a:t>
            </a:r>
            <a:r>
              <a:rPr lang="ru-RU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Информационно-аналитическое сопровождение рынка труда и методологическая поддержка центров занятости населения в социально-трудовой сфере</a:t>
            </a:r>
          </a:p>
          <a:p>
            <a:pPr>
              <a:lnSpc>
                <a:spcPct val="107000"/>
              </a:lnSpc>
              <a:spcAft>
                <a:spcPts val="800"/>
              </a:spcAft>
              <a:tabLst>
                <a:tab pos="2402840" algn="l"/>
              </a:tabLst>
            </a:pPr>
            <a:r>
              <a:rPr lang="en-US" sz="11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II </a:t>
            </a:r>
            <a:r>
              <a:rPr lang="kk-KZ" sz="11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Направление</a:t>
            </a:r>
            <a:r>
              <a:rPr lang="ru-RU" sz="11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  <a:r>
              <a:rPr lang="ru-RU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«Организация прогнозирования потребности в кадрах» </a:t>
            </a:r>
          </a:p>
          <a:p>
            <a:pPr>
              <a:lnSpc>
                <a:spcPct val="107000"/>
              </a:lnSpc>
              <a:spcAft>
                <a:spcPts val="800"/>
              </a:spcAft>
              <a:tabLst>
                <a:tab pos="2402840" algn="l"/>
              </a:tabLst>
            </a:pPr>
            <a:r>
              <a:rPr lang="ru-RU" sz="11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Компонент 1: </a:t>
            </a:r>
            <a:r>
              <a:rPr lang="ru-RU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«Разработка краткосрочного прогноза потребности в кадрах на базе вакансий Электронной биржи труда»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0EF1543D-29A4-9242-0251-2274D13658CF}"/>
              </a:ext>
            </a:extLst>
          </p:cNvPr>
          <p:cNvSpPr/>
          <p:nvPr/>
        </p:nvSpPr>
        <p:spPr>
          <a:xfrm>
            <a:off x="7663687" y="374503"/>
            <a:ext cx="4024313" cy="1008931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>
              <a:lnSpc>
                <a:spcPct val="110000"/>
              </a:lnSpc>
            </a:pPr>
            <a:r>
              <a:rPr lang="ru-RU" sz="11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«ПОДГОТОВЛЕН» </a:t>
            </a:r>
          </a:p>
          <a:p>
            <a:pPr algn="r">
              <a:lnSpc>
                <a:spcPct val="110000"/>
              </a:lnSpc>
            </a:pPr>
            <a:r>
              <a:rPr lang="ru-RU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Президент</a:t>
            </a:r>
          </a:p>
          <a:p>
            <a:pPr algn="r">
              <a:lnSpc>
                <a:spcPct val="110000"/>
              </a:lnSpc>
            </a:pPr>
            <a:r>
              <a:rPr lang="ru-RU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АО «Центр развития трудовых ресурсов»</a:t>
            </a:r>
          </a:p>
          <a:p>
            <a:pPr algn="r">
              <a:lnSpc>
                <a:spcPct val="110000"/>
              </a:lnSpc>
            </a:pPr>
            <a:r>
              <a:rPr lang="ru-RU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__________________  </a:t>
            </a:r>
            <a:r>
              <a:rPr lang="ru-RU" sz="1100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Аргандыков</a:t>
            </a:r>
            <a:r>
              <a:rPr lang="ru-RU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Д. Р.</a:t>
            </a:r>
          </a:p>
          <a:p>
            <a:pPr algn="r">
              <a:lnSpc>
                <a:spcPct val="110000"/>
              </a:lnSpc>
            </a:pPr>
            <a:r>
              <a:rPr lang="ru-RU" sz="1100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«____» апрель 2023 год</a:t>
            </a:r>
          </a:p>
        </p:txBody>
      </p:sp>
    </p:spTree>
    <p:extLst>
      <p:ext uri="{BB962C8B-B14F-4D97-AF65-F5344CB8AC3E}">
        <p14:creationId xmlns:p14="http://schemas.microsoft.com/office/powerpoint/2010/main" val="17224230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3198B9E3-C32A-56CC-88AB-C7DFB08AB4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Содержание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graphicFrame>
        <p:nvGraphicFramePr>
          <p:cNvPr id="6" name="Таблица 5">
            <a:extLst>
              <a:ext uri="{FF2B5EF4-FFF2-40B4-BE49-F238E27FC236}">
                <a16:creationId xmlns:a16="http://schemas.microsoft.com/office/drawing/2014/main" id="{C9E83CA1-EB41-3F58-D8CB-316FB25975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7422000"/>
              </p:ext>
            </p:extLst>
          </p:nvPr>
        </p:nvGraphicFramePr>
        <p:xfrm>
          <a:off x="161211" y="927594"/>
          <a:ext cx="6801563" cy="547320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5620464">
                  <a:extLst>
                    <a:ext uri="{9D8B030D-6E8A-4147-A177-3AD203B41FA5}">
                      <a16:colId xmlns:a16="http://schemas.microsoft.com/office/drawing/2014/main" val="2661863727"/>
                    </a:ext>
                  </a:extLst>
                </a:gridCol>
                <a:gridCol w="1181099">
                  <a:extLst>
                    <a:ext uri="{9D8B030D-6E8A-4147-A177-3AD203B41FA5}">
                      <a16:colId xmlns:a16="http://schemas.microsoft.com/office/drawing/2014/main" val="969258094"/>
                    </a:ext>
                  </a:extLst>
                </a:gridCol>
              </a:tblGrid>
              <a:tr h="293058">
                <a:tc>
                  <a:txBody>
                    <a:bodyPr/>
                    <a:lstStyle/>
                    <a:p>
                      <a:r>
                        <a:rPr lang="ru-RU" sz="1200" kern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Методология</a:t>
                      </a:r>
                      <a:endParaRPr lang="ru-RU" sz="1200" kern="1200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3001645"/>
                  </a:ext>
                </a:extLst>
              </a:tr>
              <a:tr h="293058">
                <a:tc>
                  <a:txBody>
                    <a:bodyPr/>
                    <a:lstStyle/>
                    <a:p>
                      <a:r>
                        <a:rPr lang="ru-RU" sz="1200" kern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Краткие выводы</a:t>
                      </a:r>
                    </a:p>
                  </a:txBody>
                  <a:tcPr marT="18000" marB="18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4-5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extLst>
                  <a:ext uri="{0D108BD9-81ED-4DB2-BD59-A6C34878D82A}">
                    <a16:rowId xmlns:a16="http://schemas.microsoft.com/office/drawing/2014/main" val="271831712"/>
                  </a:ext>
                </a:extLst>
              </a:tr>
              <a:tr h="293058">
                <a:tc>
                  <a:txBody>
                    <a:bodyPr/>
                    <a:lstStyle/>
                    <a:p>
                      <a:r>
                        <a:rPr lang="ru-RU" sz="1200" kern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Основные показатели количества вакансий по сценариям</a:t>
                      </a:r>
                      <a:endParaRPr lang="ru-RU" sz="1200" kern="1200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3652062"/>
                  </a:ext>
                </a:extLst>
              </a:tr>
              <a:tr h="293058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ru-RU" sz="1200" kern="0" dirty="0"/>
                        <a:t>Сценарии количества вакансий по кварталам и регионам</a:t>
                      </a:r>
                      <a:endParaRPr lang="ru-RU" sz="1200" kern="1200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extLst>
                  <a:ext uri="{0D108BD9-81ED-4DB2-BD59-A6C34878D82A}">
                    <a16:rowId xmlns:a16="http://schemas.microsoft.com/office/drawing/2014/main" val="3326505455"/>
                  </a:ext>
                </a:extLst>
              </a:tr>
              <a:tr h="293058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ru-RU" sz="1200" b="0" i="0" u="none" strike="noStrike" kern="0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Сценарии количества вакансий по профессиональным группам</a:t>
                      </a: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6711738"/>
                  </a:ext>
                </a:extLst>
              </a:tr>
              <a:tr h="293058"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ru-RU" sz="1200" b="0" i="0" u="none" strike="noStrike" kern="0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Базовый сценарий на 2023 год по регионам и группам профессий</a:t>
                      </a:r>
                    </a:p>
                  </a:txBody>
                  <a:tcPr marT="18000" marB="18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extLst>
                  <a:ext uri="{0D108BD9-81ED-4DB2-BD59-A6C34878D82A}">
                    <a16:rowId xmlns:a16="http://schemas.microsoft.com/office/drawing/2014/main" val="3278838989"/>
                  </a:ext>
                </a:extLst>
              </a:tr>
              <a:tr h="309571">
                <a:tc>
                  <a:txBody>
                    <a:bodyPr/>
                    <a:lstStyle/>
                    <a:p>
                      <a:r>
                        <a:rPr lang="ru-RU" sz="1200" b="0" i="0" u="none" strike="noStrike" kern="0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Оптимистический сценарий на 2023 год по регионам и группам профессий</a:t>
                      </a: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9665100"/>
                  </a:ext>
                </a:extLst>
              </a:tr>
              <a:tr h="309571">
                <a:tc>
                  <a:txBody>
                    <a:bodyPr/>
                    <a:lstStyle/>
                    <a:p>
                      <a:r>
                        <a:rPr lang="ru-RU" sz="1200" b="0" i="0" u="none" strike="noStrike" kern="0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Пессимистический сценарий на 2023 год по регионам и группам профессий</a:t>
                      </a:r>
                    </a:p>
                  </a:txBody>
                  <a:tcPr marT="18000" marB="18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extLst>
                  <a:ext uri="{0D108BD9-81ED-4DB2-BD59-A6C34878D82A}">
                    <a16:rowId xmlns:a16="http://schemas.microsoft.com/office/drawing/2014/main" val="1231608289"/>
                  </a:ext>
                </a:extLst>
              </a:tr>
              <a:tr h="309571">
                <a:tc>
                  <a:txBody>
                    <a:bodyPr/>
                    <a:lstStyle/>
                    <a:p>
                      <a:r>
                        <a:rPr lang="kk-KZ" sz="1200" b="0" i="0" u="none" strike="noStrike" kern="0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Т</a:t>
                      </a:r>
                      <a:r>
                        <a:rPr lang="ru-RU" sz="1200" b="0" i="0" u="none" strike="noStrike" kern="0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ОП-30 вакансий в базовом сценарии</a:t>
                      </a: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386210"/>
                  </a:ext>
                </a:extLst>
              </a:tr>
              <a:tr h="309571">
                <a:tc>
                  <a:txBody>
                    <a:bodyPr/>
                    <a:lstStyle/>
                    <a:p>
                      <a:r>
                        <a:rPr lang="ru-RU" sz="1200" b="0" i="0" u="none" strike="noStrike" kern="0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ТОП-30 вакансий в базовом сценарии (квалифицированный труд)</a:t>
                      </a:r>
                    </a:p>
                  </a:txBody>
                  <a:tcPr marT="18000" marB="18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extLst>
                  <a:ext uri="{0D108BD9-81ED-4DB2-BD59-A6C34878D82A}">
                    <a16:rowId xmlns:a16="http://schemas.microsoft.com/office/drawing/2014/main" val="3100969141"/>
                  </a:ext>
                </a:extLst>
              </a:tr>
              <a:tr h="30957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200" b="0" i="0" u="none" strike="noStrike" kern="0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Т</a:t>
                      </a:r>
                      <a:r>
                        <a:rPr lang="ru-RU" sz="1200" b="0" i="0" u="none" strike="noStrike" kern="0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ОП-30 вакансий в оптимистическом сценарии</a:t>
                      </a: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3937453"/>
                  </a:ext>
                </a:extLst>
              </a:tr>
              <a:tr h="30957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0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ТОП-30 вакансий в оптимистическом сценарии (квалифицированный труд)</a:t>
                      </a:r>
                    </a:p>
                  </a:txBody>
                  <a:tcPr marT="18000" marB="18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extLst>
                  <a:ext uri="{0D108BD9-81ED-4DB2-BD59-A6C34878D82A}">
                    <a16:rowId xmlns:a16="http://schemas.microsoft.com/office/drawing/2014/main" val="2745778212"/>
                  </a:ext>
                </a:extLst>
              </a:tr>
              <a:tr h="309571">
                <a:tc>
                  <a:txBody>
                    <a:bodyPr/>
                    <a:lstStyle/>
                    <a:p>
                      <a:r>
                        <a:rPr lang="kk-KZ" sz="1200" b="0" i="0" u="none" strike="noStrike" kern="0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Т</a:t>
                      </a:r>
                      <a:r>
                        <a:rPr lang="ru-RU" sz="1200" b="0" i="0" u="none" strike="noStrike" kern="0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ОП-30 вакансий в пессимистическом сценарии</a:t>
                      </a: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16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3708891"/>
                  </a:ext>
                </a:extLst>
              </a:tr>
              <a:tr h="30957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kern="0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ТОП-30 вакансий в пессимистическом сценарии (квалифицированный труд)</a:t>
                      </a:r>
                    </a:p>
                  </a:txBody>
                  <a:tcPr marT="18000" marB="18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17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extLst>
                  <a:ext uri="{0D108BD9-81ED-4DB2-BD59-A6C34878D82A}">
                    <a16:rowId xmlns:a16="http://schemas.microsoft.com/office/drawing/2014/main" val="2981076411"/>
                  </a:ext>
                </a:extLst>
              </a:tr>
              <a:tr h="309571">
                <a:tc>
                  <a:txBody>
                    <a:bodyPr/>
                    <a:lstStyle/>
                    <a:p>
                      <a:r>
                        <a:rPr lang="kk-KZ" sz="1200" dirty="0"/>
                        <a:t>Т</a:t>
                      </a:r>
                      <a:r>
                        <a:rPr lang="ru-RU" sz="1200" dirty="0"/>
                        <a:t>ОП-30 вакансий в базовом сценарии по регионам</a:t>
                      </a:r>
                      <a:endParaRPr lang="ru-RU" sz="1200" b="0" i="0" u="none" strike="noStrike" kern="0" cap="none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2410141"/>
                  </a:ext>
                </a:extLst>
              </a:tr>
              <a:tr h="309571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200" dirty="0"/>
                        <a:t>Т</a:t>
                      </a:r>
                      <a:r>
                        <a:rPr lang="ru-RU" sz="1200" dirty="0"/>
                        <a:t>ОП-30 вакансий в базовом сценарии </a:t>
                      </a:r>
                      <a:r>
                        <a:rPr lang="ru-RU" sz="1200" b="0" i="0" u="none" strike="noStrike" kern="0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(квалифицированный труд)</a:t>
                      </a:r>
                    </a:p>
                  </a:txBody>
                  <a:tcPr marT="18000" marB="18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19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extLst>
                  <a:ext uri="{0D108BD9-81ED-4DB2-BD59-A6C34878D82A}">
                    <a16:rowId xmlns:a16="http://schemas.microsoft.com/office/drawing/2014/main" val="2534397655"/>
                  </a:ext>
                </a:extLst>
              </a:tr>
              <a:tr h="309571">
                <a:tc>
                  <a:txBody>
                    <a:bodyPr/>
                    <a:lstStyle/>
                    <a:p>
                      <a:r>
                        <a:rPr lang="kk-KZ" sz="1200" dirty="0"/>
                        <a:t>Прогноз топа вакансий по регионам</a:t>
                      </a:r>
                      <a:endParaRPr lang="ru-RU" sz="1200" b="0" i="0" u="none" strike="noStrike" kern="0" cap="none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0989430"/>
                  </a:ext>
                </a:extLst>
              </a:tr>
              <a:tr h="309571">
                <a:tc>
                  <a:txBody>
                    <a:bodyPr/>
                    <a:lstStyle/>
                    <a:p>
                      <a:r>
                        <a:rPr lang="kk-KZ" sz="1200" dirty="0"/>
                        <a:t>Прогноз топа вакансий по регионам (квалифицированный труд)</a:t>
                      </a:r>
                      <a:endParaRPr lang="ru-RU" sz="1200" b="0" i="0" u="none" strike="noStrike" kern="0" cap="none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18000" marB="18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21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extLst>
                  <a:ext uri="{0D108BD9-81ED-4DB2-BD59-A6C34878D82A}">
                    <a16:rowId xmlns:a16="http://schemas.microsoft.com/office/drawing/2014/main" val="77672518"/>
                  </a:ext>
                </a:extLst>
              </a:tr>
            </a:tbl>
          </a:graphicData>
        </a:graphic>
      </p:graphicFrame>
      <p:graphicFrame>
        <p:nvGraphicFramePr>
          <p:cNvPr id="7" name="Таблица 6">
            <a:extLst>
              <a:ext uri="{FF2B5EF4-FFF2-40B4-BE49-F238E27FC236}">
                <a16:creationId xmlns:a16="http://schemas.microsoft.com/office/drawing/2014/main" id="{645A8037-E606-BE58-0F46-2C49C0070E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2542998"/>
              </p:ext>
            </p:extLst>
          </p:nvPr>
        </p:nvGraphicFramePr>
        <p:xfrm>
          <a:off x="7209711" y="927595"/>
          <a:ext cx="4821078" cy="5473202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3753853">
                  <a:extLst>
                    <a:ext uri="{9D8B030D-6E8A-4147-A177-3AD203B41FA5}">
                      <a16:colId xmlns:a16="http://schemas.microsoft.com/office/drawing/2014/main" val="2661863727"/>
                    </a:ext>
                  </a:extLst>
                </a:gridCol>
                <a:gridCol w="1067225">
                  <a:extLst>
                    <a:ext uri="{9D8B030D-6E8A-4147-A177-3AD203B41FA5}">
                      <a16:colId xmlns:a16="http://schemas.microsoft.com/office/drawing/2014/main" val="969258094"/>
                    </a:ext>
                  </a:extLst>
                </a:gridCol>
              </a:tblGrid>
              <a:tr h="253156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АБАЙ</a:t>
                      </a: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23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3001645"/>
                  </a:ext>
                </a:extLst>
              </a:tr>
              <a:tr h="253156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АКМОЛИНСКАЯ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extLst>
                  <a:ext uri="{0D108BD9-81ED-4DB2-BD59-A6C34878D82A}">
                    <a16:rowId xmlns:a16="http://schemas.microsoft.com/office/drawing/2014/main" val="3454847546"/>
                  </a:ext>
                </a:extLst>
              </a:tr>
              <a:tr h="253156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АКТЮБИНСКАЯ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29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4884969"/>
                  </a:ext>
                </a:extLst>
              </a:tr>
              <a:tr h="253156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АЛМАТИНСКАЯ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ru-RU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32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extLst>
                  <a:ext uri="{0D108BD9-81ED-4DB2-BD59-A6C34878D82A}">
                    <a16:rowId xmlns:a16="http://schemas.microsoft.com/office/drawing/2014/main" val="147917036"/>
                  </a:ext>
                </a:extLst>
              </a:tr>
              <a:tr h="253156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АТЫРАУСКАЯ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6995233"/>
                  </a:ext>
                </a:extLst>
              </a:tr>
              <a:tr h="253156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З.-КАЗАХСТАНСКАЯ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38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extLst>
                  <a:ext uri="{0D108BD9-81ED-4DB2-BD59-A6C34878D82A}">
                    <a16:rowId xmlns:a16="http://schemas.microsoft.com/office/drawing/2014/main" val="2754993711"/>
                  </a:ext>
                </a:extLst>
              </a:tr>
              <a:tr h="253156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ЖАМБЫЛСКАЯ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41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3652062"/>
                  </a:ext>
                </a:extLst>
              </a:tr>
              <a:tr h="253156">
                <a:tc>
                  <a:txBody>
                    <a:bodyPr/>
                    <a:lstStyle/>
                    <a:p>
                      <a:pPr marR="0" algn="l" rtl="0" eaLnBrk="1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2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ЖЕТ</a:t>
                      </a:r>
                      <a:r>
                        <a:rPr lang="kk-KZ" sz="12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Ы</a:t>
                      </a:r>
                      <a:r>
                        <a:rPr lang="ru-RU" sz="12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СУ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44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extLst>
                  <a:ext uri="{0D108BD9-81ED-4DB2-BD59-A6C34878D82A}">
                    <a16:rowId xmlns:a16="http://schemas.microsoft.com/office/drawing/2014/main" val="3326505455"/>
                  </a:ext>
                </a:extLst>
              </a:tr>
              <a:tr h="253156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КАРАГАНДИНСКАЯ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47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6711738"/>
                  </a:ext>
                </a:extLst>
              </a:tr>
              <a:tr h="253156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КОСТАНАЙСКАЯ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extLst>
                  <a:ext uri="{0D108BD9-81ED-4DB2-BD59-A6C34878D82A}">
                    <a16:rowId xmlns:a16="http://schemas.microsoft.com/office/drawing/2014/main" val="3278838989"/>
                  </a:ext>
                </a:extLst>
              </a:tr>
              <a:tr h="267422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КЫЗЫЛОРДИНСКАЯ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ru-RU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53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9665100"/>
                  </a:ext>
                </a:extLst>
              </a:tr>
              <a:tr h="267422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МАНГИСТАУСКАЯ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ru-RU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56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extLst>
                  <a:ext uri="{0D108BD9-81ED-4DB2-BD59-A6C34878D82A}">
                    <a16:rowId xmlns:a16="http://schemas.microsoft.com/office/drawing/2014/main" val="1231608289"/>
                  </a:ext>
                </a:extLst>
              </a:tr>
              <a:tr h="267422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ПАВЛОДАРСКАЯ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59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386210"/>
                  </a:ext>
                </a:extLst>
              </a:tr>
              <a:tr h="267422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С.-КАЗАХСТАНСКАЯ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62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extLst>
                  <a:ext uri="{0D108BD9-81ED-4DB2-BD59-A6C34878D82A}">
                    <a16:rowId xmlns:a16="http://schemas.microsoft.com/office/drawing/2014/main" val="3100969141"/>
                  </a:ext>
                </a:extLst>
              </a:tr>
              <a:tr h="267422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ТУРКЕСТАНСКАЯ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65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3937453"/>
                  </a:ext>
                </a:extLst>
              </a:tr>
              <a:tr h="267422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УЛЫТАУ</a:t>
                      </a: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68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extLst>
                  <a:ext uri="{0D108BD9-81ED-4DB2-BD59-A6C34878D82A}">
                    <a16:rowId xmlns:a16="http://schemas.microsoft.com/office/drawing/2014/main" val="2745778212"/>
                  </a:ext>
                </a:extLst>
              </a:tr>
              <a:tr h="267422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В.-КАЗАХСТАНСКАЯ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71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3708891"/>
                  </a:ext>
                </a:extLst>
              </a:tr>
              <a:tr h="267422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Г. АСТАНА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74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extLst>
                  <a:ext uri="{0D108BD9-81ED-4DB2-BD59-A6C34878D82A}">
                    <a16:rowId xmlns:a16="http://schemas.microsoft.com/office/drawing/2014/main" val="2981076411"/>
                  </a:ext>
                </a:extLst>
              </a:tr>
              <a:tr h="267422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Г. АЛМАТЫ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77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2410141"/>
                  </a:ext>
                </a:extLst>
              </a:tr>
              <a:tr h="267422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Г. ШЫМКЕНТ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  <a:r>
                        <a:rPr lang="en-US" sz="1200" kern="12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200" kern="12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</a:t>
                      </a:r>
                      <a:endParaRPr lang="ru-RU" sz="1200" b="0" kern="1200" dirty="0">
                        <a:solidFill>
                          <a:schemeClr val="dk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T="18000" marB="18000" anchor="ctr"/>
                </a:tc>
                <a:extLst>
                  <a:ext uri="{0D108BD9-81ED-4DB2-BD59-A6C34878D82A}">
                    <a16:rowId xmlns:a16="http://schemas.microsoft.com/office/drawing/2014/main" val="77672518"/>
                  </a:ext>
                </a:extLst>
              </a:tr>
              <a:tr h="267422">
                <a:tc>
                  <a:txBody>
                    <a:bodyPr/>
                    <a:lstStyle/>
                    <a:p>
                      <a:pPr marR="0" algn="l" rtl="0" eaLnBrk="1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k-KZ" sz="12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Приложение</a:t>
                      </a:r>
                      <a:r>
                        <a:rPr lang="ru-RU" sz="12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: Отраслевые прогнозы</a:t>
                      </a:r>
                    </a:p>
                  </a:txBody>
                  <a:tcPr marL="68580" marR="68580" marT="0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2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Arial"/>
                        </a:rPr>
                        <a:t>…83-144…</a:t>
                      </a:r>
                    </a:p>
                  </a:txBody>
                  <a:tcPr marT="18000" marB="18000" anchor="ctr">
                    <a:solidFill>
                      <a:srgbClr val="CCE5E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61857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7785922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Заголовок 3">
            <a:extLst>
              <a:ext uri="{FF2B5EF4-FFF2-40B4-BE49-F238E27FC236}">
                <a16:creationId xmlns:a16="http://schemas.microsoft.com/office/drawing/2014/main" id="{CE0FCA87-ED6B-DAF9-C5C3-C586C4D0E1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>
                <a:solidFill>
                  <a:srgbClr val="007F76"/>
                </a:solidFill>
              </a:rPr>
              <a:t>Методология</a:t>
            </a:r>
            <a:endParaRPr lang="ru-KZ" dirty="0">
              <a:solidFill>
                <a:srgbClr val="007F76"/>
              </a:solidFill>
            </a:endParaRPr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17CEDEF-AC6A-4901-1A03-F0A0D8A28DE2}"/>
              </a:ext>
            </a:extLst>
          </p:cNvPr>
          <p:cNvSpPr txBox="1"/>
          <p:nvPr/>
        </p:nvSpPr>
        <p:spPr>
          <a:xfrm>
            <a:off x="6388100" y="859626"/>
            <a:ext cx="5522043" cy="571535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180975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lang="en-US" sz="1600" b="1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Disclaimer (</a:t>
            </a:r>
            <a:r>
              <a:rPr lang="ru-RU" sz="1600" b="1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отказ от ответственности</a:t>
            </a:r>
            <a:r>
              <a:rPr lang="en-US" sz="1600" b="1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kumimoji="0" lang="ru-RU" sz="1600" b="1" u="none" strike="noStrike" kern="0" cap="none" spc="0" normalizeH="0" baseline="0" noProof="0" dirty="0">
              <a:ln>
                <a:noFill/>
              </a:ln>
              <a:solidFill>
                <a:srgbClr val="007F76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marR="0" lvl="0" indent="180975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lang="ru-RU" sz="1200" i="1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АО «Центр развития трудовых ресурсов» не несет ответственности за полноту и достоверность представленной информации. Вся ответственность за решения или иные действия, принимаемые на основании данных прогнозов, лежит исключительно на лицах, их принимающих. Мнения, оценки и прогнозы, приводимые в настоящем материале, являются мнением Департамента прогнозирования и исследований и могут не совпадать с мнением АО «Центр развития трудовых ресурсов» в целом. Все оценки и прогнозы, приведенные в настоящем материале, являются актуальными на момент публикации, которым считается дата и время последнего сохранения данного документа автором, и могут быть изменены в любой момент без дополнительного оповещения. </a:t>
            </a:r>
          </a:p>
          <a:p>
            <a:pPr marL="0" marR="0" lvl="0" indent="180975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lang="ru-RU" sz="1200" i="1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Лица, продолжающие дальнейшее ознакомление с данным материалом, автоматически считаются оповещенными об указанных обстоятельствах и согласными с ними, а в случае несогласия следует незамедлительно прекратить использование и удалить данный материал. Использование любой информации из данного аналитического материала возможно неограниченно при сохранении ссылки на Департамент прогнозирования и исследований АО «Центр развития трудовых ресурсов». </a:t>
            </a:r>
          </a:p>
          <a:p>
            <a:pPr marL="0" marR="0" lvl="0" indent="180975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lang="ru-RU" sz="1200" i="1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Отзывы и предложения могут быть направлены по электронному адресу </a:t>
            </a:r>
            <a:r>
              <a:rPr lang="en-US" sz="1200" i="1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d.shumekov@enbek.kz</a:t>
            </a:r>
            <a:r>
              <a:rPr lang="en-US" sz="1200" i="1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, </a:t>
            </a:r>
            <a:r>
              <a:rPr lang="ru-RU" sz="1200" i="1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при этом авторы не гарантируют представления каких-либо пояснений или комментариев.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78F587B-F88C-2D6D-AD0C-8735BAA8B535}"/>
              </a:ext>
            </a:extLst>
          </p:cNvPr>
          <p:cNvSpPr txBox="1"/>
          <p:nvPr/>
        </p:nvSpPr>
        <p:spPr>
          <a:xfrm>
            <a:off x="152400" y="859626"/>
            <a:ext cx="5803899" cy="571535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180975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lang="ru-RU" sz="1600" b="1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Краткая методология</a:t>
            </a: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7F76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indent="354013" algn="just">
              <a:spcAft>
                <a:spcPts val="367"/>
              </a:spcAft>
            </a:pPr>
            <a:r>
              <a:rPr lang="ru-RU" sz="1200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Для разработки краткосрочного прогноза использованы данные о вакансиях государственного информационного портала «Электронная биржа труда» </a:t>
            </a:r>
            <a:r>
              <a:rPr lang="en-US" sz="1200" kern="0" dirty="0">
                <a:solidFill>
                  <a:srgbClr val="00B0F0"/>
                </a:solidFill>
                <a:latin typeface="Arial" panose="020B0604020202020204" pitchFamily="34" charset="0"/>
                <a:cs typeface="Arial" panose="020B0604020202020204" pitchFamily="34" charset="0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https://www.enbek.kz/</a:t>
            </a:r>
            <a:r>
              <a:rPr lang="ru-RU" sz="1200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1200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ru-RU" sz="1200" kern="0" dirty="0">
              <a:solidFill>
                <a:srgbClr val="007F76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indent="354013" algn="just">
              <a:spcAft>
                <a:spcPts val="367"/>
              </a:spcAft>
            </a:pPr>
            <a:r>
              <a:rPr lang="ru-RU" sz="1200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Общие подходы, использованные при подготовке настоящего материала, соответствуют изложенным в приказе Министра труда и социальной защиты населения Республики Казахстан от 29 марта 2019 года № 154 «Об утверждении Правил формирования национальной системы прогнозирования трудовых ресурсов и использования ее результатов»</a:t>
            </a:r>
          </a:p>
          <a:p>
            <a:pPr indent="354013" algn="just">
              <a:spcAft>
                <a:spcPts val="367"/>
              </a:spcAft>
            </a:pPr>
            <a:r>
              <a:rPr lang="ru-RU" sz="1200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рамках предварительной очистки данных из исходной базы удалены нехарактерные объявления с количеством вакансий более 100 единиц, заявляемых одномоментно; также удалены повторяющие записи о вакансиях, совпадающие по </a:t>
            </a:r>
            <a:r>
              <a:rPr lang="ru-RU" sz="1200" kern="0" dirty="0" err="1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БИНу</a:t>
            </a:r>
            <a:r>
              <a:rPr lang="ru-RU" sz="1200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организации, региону, профессии и дню размещения, и вакансии, предполагающие заработную плату ниже уровня минимальной заработной платы, установленной законодательством Республики Казахстан, а также содержащие информацию о коде профессии менее чем на уровне пяти знаков классификатора НКЗ-2017</a:t>
            </a:r>
          </a:p>
          <a:p>
            <a:pPr indent="354013" algn="just">
              <a:spcAft>
                <a:spcPts val="367"/>
              </a:spcAft>
            </a:pPr>
            <a:r>
              <a:rPr lang="ru-RU" sz="1200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целях формирования общей картины данные о фактическом и прогнозируемом количестве вакансий в максимальном приближении сформированы и оценены на уровне пяти знаков классификатора НКЗ-2017, т.е. в разрезе групп занятий (подробнее с НКЗ-2017 можно ознакомиться по ссылке </a:t>
            </a:r>
            <a:r>
              <a:rPr lang="en-US" sz="1200" kern="0" dirty="0">
                <a:solidFill>
                  <a:srgbClr val="00B0F0"/>
                </a:solidFill>
                <a:latin typeface="Arial" panose="020B0604020202020204" pitchFamily="34" charset="0"/>
                <a:cs typeface="Arial" panose="020B0604020202020204" pitchFamily="34" charset="0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https://iac.enbek.kz/ru/node/422</a:t>
            </a:r>
            <a:r>
              <a:rPr lang="ru-RU" sz="1200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</a:p>
          <a:p>
            <a:pPr indent="354013" algn="just">
              <a:spcAft>
                <a:spcPts val="367"/>
              </a:spcAft>
            </a:pPr>
            <a:r>
              <a:rPr lang="ru-RU" sz="1200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Дальнейшие работы проведены с применением линейной регрессионной модели</a:t>
            </a:r>
            <a:r>
              <a:rPr lang="en-US" sz="1200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200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для временных рядов при предположении о наличии линейного тренда и квартальной сезонности данных в пакете </a:t>
            </a:r>
            <a:r>
              <a:rPr lang="en-US" sz="1200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RStudio </a:t>
            </a:r>
            <a:r>
              <a:rPr lang="ru-RU" sz="1200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 использованием библиотеки </a:t>
            </a:r>
            <a:r>
              <a:rPr lang="en-US" sz="1200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forecast </a:t>
            </a:r>
            <a:r>
              <a:rPr lang="ru-RU" sz="1200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версии 8</a:t>
            </a:r>
            <a:r>
              <a:rPr lang="en-US" sz="1200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  <a:r>
              <a:rPr lang="ru-RU" sz="1200" kern="0" dirty="0">
                <a:solidFill>
                  <a:srgbClr val="007F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10</a:t>
            </a:r>
          </a:p>
        </p:txBody>
      </p:sp>
    </p:spTree>
    <p:extLst>
      <p:ext uri="{BB962C8B-B14F-4D97-AF65-F5344CB8AC3E}">
        <p14:creationId xmlns:p14="http://schemas.microsoft.com/office/powerpoint/2010/main" val="239814088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Заголовок 3">
            <a:extLst>
              <a:ext uri="{FF2B5EF4-FFF2-40B4-BE49-F238E27FC236}">
                <a16:creationId xmlns:a16="http://schemas.microsoft.com/office/drawing/2014/main" id="{CE0FCA87-ED6B-DAF9-C5C3-C586C4D0E1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>
                <a:solidFill>
                  <a:srgbClr val="007F76"/>
                </a:solidFill>
              </a:rPr>
              <a:t>Краткие выводы</a:t>
            </a:r>
            <a:endParaRPr lang="ru-KZ" dirty="0">
              <a:solidFill>
                <a:srgbClr val="007F76"/>
              </a:solidFill>
            </a:endParaRPr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78F587B-F88C-2D6D-AD0C-8735BAA8B535}"/>
              </a:ext>
            </a:extLst>
          </p:cNvPr>
          <p:cNvSpPr txBox="1"/>
          <p:nvPr/>
        </p:nvSpPr>
        <p:spPr>
          <a:xfrm>
            <a:off x="152400" y="859626"/>
            <a:ext cx="11791950" cy="5527233"/>
          </a:xfrm>
          <a:prstGeom prst="rect">
            <a:avLst/>
          </a:prstGeom>
          <a:noFill/>
        </p:spPr>
        <p:txBody>
          <a:bodyPr wrap="square" lIns="72000" tIns="0" rIns="72000" bIns="0" rtlCol="0" anchor="ctr">
            <a:noAutofit/>
          </a:bodyPr>
          <a:lstStyle/>
          <a:p>
            <a:pPr marL="171450" indent="276225" algn="just">
              <a:lnSpc>
                <a:spcPct val="90000"/>
              </a:lnSpc>
              <a:spcAft>
                <a:spcPts val="1200"/>
              </a:spcAft>
              <a:buFont typeface="Arial" panose="020B0604020202020204" pitchFamily="34" charset="0"/>
              <a:buChar char="•"/>
              <a:tabLst>
                <a:tab pos="11839575" algn="l"/>
              </a:tabLst>
            </a:pP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 рамках прогноза в базовом сценарии ожидается, что совокупное количество вакансий, размещенных в 2023 году на Электронной бирже труда, составит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 млн 103 тыс.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единиц, включая 220 тыс. вакансий, уже размещенных в </a:t>
            </a:r>
            <a:r>
              <a:rPr lang="en-US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I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квартале 2023 года. При этом в оптимистическом сценарии совокупное количество вакансий за 2023 год составит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 млн 165 тыс.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единиц, в пессимистическом –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 млн 44 тыс. единиц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. Таким образом, количество вакансий составит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от 97% до 108%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в сравнении с 2022 годом. </a:t>
            </a:r>
          </a:p>
          <a:p>
            <a:pPr marL="171450" indent="276225" algn="just">
              <a:lnSpc>
                <a:spcPct val="90000"/>
              </a:lnSpc>
              <a:spcAft>
                <a:spcPts val="1200"/>
              </a:spcAft>
              <a:buFont typeface="Arial" panose="020B0604020202020204" pitchFamily="34" charset="0"/>
              <a:buChar char="•"/>
              <a:tabLst>
                <a:tab pos="11839575" algn="l"/>
              </a:tabLst>
            </a:pP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Без учета первого квартала до конца года ожидается размещение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от 824 до 944 тыс.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вакансий при базовом сценарии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 883 тыс.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единиц. Ожидается, что количество размещаемых вакансий в </a:t>
            </a:r>
            <a:r>
              <a:rPr lang="en-US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III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и </a:t>
            </a:r>
            <a:r>
              <a:rPr lang="en-US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IV 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кварталах ускорится и вырастет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на 28-46%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в </a:t>
            </a:r>
            <a:r>
              <a:rPr lang="en-US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III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квартале по отношению к первому кварталу 2023 года и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на 45-64%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в </a:t>
            </a:r>
            <a:r>
              <a:rPr lang="en-US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IV 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 сравнении с первым кварталом. </a:t>
            </a:r>
          </a:p>
          <a:p>
            <a:pPr marL="171450" indent="276225" algn="just">
              <a:lnSpc>
                <a:spcPct val="90000"/>
              </a:lnSpc>
              <a:spcAft>
                <a:spcPts val="1200"/>
              </a:spcAft>
              <a:buFont typeface="Arial" panose="020B0604020202020204" pitchFamily="34" charset="0"/>
              <a:buChar char="•"/>
              <a:tabLst>
                <a:tab pos="11839575" algn="l"/>
              </a:tabLst>
            </a:pP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 региональном разрезе наибольшее количество вакансий ожидается от организаций и предпринимателей, зарегистрированных в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г.г. Астана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и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Алматы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(по 10-12% от совокупного количества вакансий по Казахстану в зависимости от сценария), а также в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Костанайской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(10%) и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Карагандинской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(8%) областях, суммарно на эти регионы будет приходится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от 403 до 479 тыс.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вакансий, или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от 38 до 40%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от их общего количества. </a:t>
            </a:r>
          </a:p>
          <a:p>
            <a:pPr marL="171450" indent="276225" algn="just">
              <a:lnSpc>
                <a:spcPct val="90000"/>
              </a:lnSpc>
              <a:spcAft>
                <a:spcPts val="1200"/>
              </a:spcAft>
              <a:buFont typeface="Arial" panose="020B0604020202020204" pitchFamily="34" charset="0"/>
              <a:buChar char="•"/>
              <a:tabLst>
                <a:tab pos="11839575" algn="l"/>
              </a:tabLst>
            </a:pP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Наименьшее количество вакансий ожидается в области </a:t>
            </a:r>
            <a:r>
              <a:rPr lang="ru-RU" sz="1300" b="1" dirty="0" err="1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Улытау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(от 15,8 до 16,6 тыс.),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Абай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(от 19,5 до 21,8 тыс.),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Мангистауской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области (от 27,2 до 30,1 тыс.) и области </a:t>
            </a:r>
            <a:r>
              <a:rPr lang="ru-RU" sz="1300" b="1" dirty="0" err="1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Жетысу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(от 28,7 до 30,7 тыс.). Доля этих регионов будет составлять всего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порядка 8,6%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от общего количества размещенных вакансий. </a:t>
            </a:r>
          </a:p>
          <a:p>
            <a:pPr marL="171450" indent="276225" algn="just">
              <a:lnSpc>
                <a:spcPct val="90000"/>
              </a:lnSpc>
              <a:spcAft>
                <a:spcPts val="1200"/>
              </a:spcAft>
              <a:buFont typeface="Arial" panose="020B0604020202020204" pitchFamily="34" charset="0"/>
              <a:buChar char="•"/>
              <a:tabLst>
                <a:tab pos="11839575" algn="l"/>
              </a:tabLst>
            </a:pP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 профессиональном разрезе ожидается самый крупный спрос ожидается среди группы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неквалифицированных работников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, количество размещенных вакансий для которых по результатам года ожидается в пределах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от 276 до 319 тыс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. вакансий, что связано в первую очередь с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высокой текучестью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данной категории персонала. Таким образом, на данную группу будет приходится от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25 до 29%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общего спроса на кадры, что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существенно ниже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показателей ряда предыдущих лет (30% в 2021-2022 годах и 35% в 2020 году). В региональном разрезе наибольшая потребность в таких работниках ожидается в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Туркестанской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области, где их доля в общем количестве вакансий в базовом сценарии составит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более 54%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, а также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Жамбылской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(45%),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Кызылординской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(42%),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Актюбинской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(40%) областях. Напротив, наименьшая доля вакансий, приходящихся на данную группу, ожидается в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Атырауской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(15%),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Акмолинской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(16%) и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Восточно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-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Казахстанской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(18%), а также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г. Астана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(18%). </a:t>
            </a:r>
          </a:p>
          <a:p>
            <a:pPr marL="171450" indent="276225" algn="just">
              <a:lnSpc>
                <a:spcPct val="90000"/>
              </a:lnSpc>
              <a:spcAft>
                <a:spcPts val="1200"/>
              </a:spcAft>
              <a:buFont typeface="Arial" panose="020B0604020202020204" pitchFamily="34" charset="0"/>
              <a:buChar char="•"/>
              <a:tabLst>
                <a:tab pos="11839575" algn="l"/>
              </a:tabLst>
            </a:pP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Второй по размерам группой профессий является категория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специалистов-профессионалов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, количество вакансий для которых, как ожидается, будет находится в пределах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240-252 тыс.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единиц, что составляет порядка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22-23%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от общего ожидаемого количества. Этот показатель имеет устойчивую тенденцию к росту (17% - в 2020 году, 19% - в 2021, 20% - в 2022). В региональном разрезе наиболее высокая доля потребности в работниках данной категории ожидается в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Атырауской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области и области </a:t>
            </a:r>
            <a:r>
              <a:rPr lang="ru-RU" sz="1300" b="1" dirty="0" err="1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Жетысу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(по 31%),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Алматинской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(29%),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Акмолинской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областях, а также области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Абай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и </a:t>
            </a:r>
            <a:r>
              <a:rPr lang="ru-RU" sz="1300" b="1" dirty="0" err="1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Жетысу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(по 27% в каждой). Наименьшая доля вакансий для специалистов-профессионалов в общем количестве вакансий ожидается в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Туркестанской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(14%),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Кызылординской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(15%),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Павлодарской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и </a:t>
            </a:r>
            <a:r>
              <a:rPr lang="ru-RU" sz="13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Актюбинской</a:t>
            </a:r>
            <a:r>
              <a:rPr lang="ru-RU" sz="13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(по 16%) областях. </a:t>
            </a:r>
          </a:p>
        </p:txBody>
      </p:sp>
    </p:spTree>
    <p:extLst>
      <p:ext uri="{BB962C8B-B14F-4D97-AF65-F5344CB8AC3E}">
        <p14:creationId xmlns:p14="http://schemas.microsoft.com/office/powerpoint/2010/main" val="8597682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Заголовок 3">
            <a:extLst>
              <a:ext uri="{FF2B5EF4-FFF2-40B4-BE49-F238E27FC236}">
                <a16:creationId xmlns:a16="http://schemas.microsoft.com/office/drawing/2014/main" id="{CE0FCA87-ED6B-DAF9-C5C3-C586C4D0E1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>
                <a:solidFill>
                  <a:srgbClr val="007F76"/>
                </a:solidFill>
              </a:rPr>
              <a:t>Краткие выводы</a:t>
            </a:r>
            <a:endParaRPr lang="ru-KZ" dirty="0">
              <a:solidFill>
                <a:srgbClr val="007F76"/>
              </a:solidFill>
            </a:endParaRPr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78F587B-F88C-2D6D-AD0C-8735BAA8B535}"/>
              </a:ext>
            </a:extLst>
          </p:cNvPr>
          <p:cNvSpPr txBox="1"/>
          <p:nvPr/>
        </p:nvSpPr>
        <p:spPr>
          <a:xfrm>
            <a:off x="152400" y="859626"/>
            <a:ext cx="11791950" cy="5527233"/>
          </a:xfrm>
          <a:prstGeom prst="rect">
            <a:avLst/>
          </a:prstGeom>
          <a:noFill/>
        </p:spPr>
        <p:txBody>
          <a:bodyPr wrap="square" lIns="72000" tIns="0" rIns="72000" bIns="0" rtlCol="0" anchor="ctr">
            <a:noAutofit/>
          </a:bodyPr>
          <a:lstStyle/>
          <a:p>
            <a:pPr marL="180975" indent="276225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ru-RU" sz="1300" dirty="0">
                <a:solidFill>
                  <a:srgbClr val="007F76"/>
                </a:solidFill>
                <a:latin typeface="Arial" panose="020B0604020202020204" pitchFamily="34" charset="0"/>
                <a:cs typeface="Times New Roman" panose="02020603050405020304" pitchFamily="18" charset="0"/>
              </a:rPr>
              <a:t>В отношении топа профессий отмечается сохранение тренда на </a:t>
            </a:r>
            <a:r>
              <a:rPr lang="ru-RU" sz="1300" b="1" dirty="0">
                <a:solidFill>
                  <a:srgbClr val="007F76"/>
                </a:solidFill>
                <a:latin typeface="Arial" panose="020B0604020202020204" pitchFamily="34" charset="0"/>
                <a:cs typeface="Times New Roman" panose="02020603050405020304" pitchFamily="18" charset="0"/>
              </a:rPr>
              <a:t>преобладание категории неквалифицированных работников </a:t>
            </a:r>
            <a:r>
              <a:rPr lang="ru-RU" sz="1300" dirty="0">
                <a:solidFill>
                  <a:srgbClr val="007F76"/>
                </a:solidFill>
                <a:latin typeface="Arial" panose="020B0604020202020204" pitchFamily="34" charset="0"/>
                <a:cs typeface="Times New Roman" panose="02020603050405020304" pitchFamily="18" charset="0"/>
              </a:rPr>
              <a:t>ввиду в данном случае относительно низкой их специализации и малого количества подгрупп. Так, в топ-30 прогнозируемых профессий к категории неквалифицированных работников относится </a:t>
            </a:r>
            <a:r>
              <a:rPr lang="ru-RU" sz="1300" b="1" dirty="0">
                <a:solidFill>
                  <a:srgbClr val="007F76"/>
                </a:solidFill>
                <a:latin typeface="Arial" panose="020B0604020202020204" pitchFamily="34" charset="0"/>
                <a:cs typeface="Times New Roman" panose="02020603050405020304" pitchFamily="18" charset="0"/>
              </a:rPr>
              <a:t>10 позиций</a:t>
            </a:r>
            <a:r>
              <a:rPr lang="ru-RU" sz="1300" dirty="0">
                <a:solidFill>
                  <a:srgbClr val="007F76"/>
                </a:solidFill>
                <a:latin typeface="Arial" panose="020B0604020202020204" pitchFamily="34" charset="0"/>
                <a:cs typeface="Times New Roman" panose="02020603050405020304" pitchFamily="18" charset="0"/>
              </a:rPr>
              <a:t>, а в топ-10 – </a:t>
            </a:r>
            <a:r>
              <a:rPr lang="ru-RU" sz="1300" b="1" dirty="0">
                <a:solidFill>
                  <a:srgbClr val="007F76"/>
                </a:solidFill>
                <a:latin typeface="Arial" panose="020B0604020202020204" pitchFamily="34" charset="0"/>
                <a:cs typeface="Times New Roman" panose="02020603050405020304" pitchFamily="18" charset="0"/>
              </a:rPr>
              <a:t>5 позиций</a:t>
            </a:r>
            <a:r>
              <a:rPr lang="ru-RU" sz="1300" dirty="0">
                <a:solidFill>
                  <a:srgbClr val="007F76"/>
                </a:solidFill>
                <a:latin typeface="Arial" panose="020B0604020202020204" pitchFamily="34" charset="0"/>
                <a:cs typeface="Times New Roman" panose="02020603050405020304" pitchFamily="18" charset="0"/>
              </a:rPr>
              <a:t>. Таким образом, к наиболее востребованным неквалифицированным профессиям относятся: </a:t>
            </a:r>
          </a:p>
          <a:p>
            <a:pPr marL="714375" lvl="0" indent="-171450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иные </a:t>
            </a: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неквалифицированные рабочие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(106,5 тыс. вакансий в 2022 году и 64 тыс. по прогнозу в 2023 году);</a:t>
            </a:r>
          </a:p>
          <a:p>
            <a:pPr marL="714375" lvl="0" indent="-171450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разнорабочие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(46,5 и 54,2 тыс. соответственно);</a:t>
            </a:r>
          </a:p>
          <a:p>
            <a:pPr marL="714375" lvl="0" indent="-171450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дворники и уборщики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открытых территорий (35,8 и 38,9 тыс.);</a:t>
            </a:r>
          </a:p>
          <a:p>
            <a:pPr marL="714375" lvl="0" indent="-171450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уборщики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в офисах (15 и 17,4 тыс.);</a:t>
            </a:r>
          </a:p>
          <a:p>
            <a:pPr marL="714375" lvl="0" indent="-171450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иные </a:t>
            </a: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уборщики и прислуга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в отелях и аналогичных учреждениях (16,1 и 16,4 тыс.);</a:t>
            </a:r>
          </a:p>
          <a:p>
            <a:pPr marL="714375" lvl="0" indent="-171450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неквалифицированные рабочие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по строительству и ремонту зданий (12,4 и 14,8 тыс.);</a:t>
            </a:r>
          </a:p>
          <a:p>
            <a:pPr marL="714375" lvl="0" indent="-171450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неквалифицированные рабочие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, занятые в обрабатывающей промышленности (15,6 и 13,2 тыс.);</a:t>
            </a:r>
          </a:p>
          <a:p>
            <a:pPr marL="714375" lvl="0" indent="-171450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помощники на кухне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(9,8 и 9,6 тыс.);</a:t>
            </a:r>
          </a:p>
          <a:p>
            <a:pPr marL="714375" lvl="0" indent="-171450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смотрители и сторожи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зданий (9,1 и 9,5 тыс.);</a:t>
            </a:r>
          </a:p>
          <a:p>
            <a:pPr marL="714375" lvl="0" indent="-171450" algn="just">
              <a:lnSpc>
                <a:spcPct val="90000"/>
              </a:lnSpc>
              <a:spcAft>
                <a:spcPts val="12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портовые </a:t>
            </a: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грузчики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(11,1 и 9,4 тыс.). </a:t>
            </a:r>
          </a:p>
          <a:p>
            <a:pPr marL="180975" indent="276225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ru-RU" sz="1300" dirty="0">
                <a:solidFill>
                  <a:srgbClr val="007F76"/>
                </a:solidFill>
                <a:latin typeface="Arial" panose="020B0604020202020204" pitchFamily="34" charset="0"/>
                <a:cs typeface="Times New Roman" panose="02020603050405020304" pitchFamily="18" charset="0"/>
              </a:rPr>
              <a:t>В отношении квалифицированного труда основная потребность рынка заключается в </a:t>
            </a:r>
            <a:r>
              <a:rPr lang="ru-RU" sz="1300" b="1" dirty="0">
                <a:solidFill>
                  <a:srgbClr val="007F76"/>
                </a:solidFill>
                <a:latin typeface="Arial" panose="020B0604020202020204" pitchFamily="34" charset="0"/>
                <a:cs typeface="Times New Roman" panose="02020603050405020304" pitchFamily="18" charset="0"/>
              </a:rPr>
              <a:t>работниках сферы здравоохранения и образования</a:t>
            </a:r>
            <a:r>
              <a:rPr lang="ru-RU" sz="1300" dirty="0">
                <a:solidFill>
                  <a:srgbClr val="007F76"/>
                </a:solidFill>
                <a:latin typeface="Arial" panose="020B0604020202020204" pitchFamily="34" charset="0"/>
                <a:cs typeface="Times New Roman" panose="02020603050405020304" pitchFamily="18" charset="0"/>
              </a:rPr>
              <a:t>, а также </a:t>
            </a:r>
            <a:r>
              <a:rPr lang="ru-RU" sz="1300" b="1" dirty="0">
                <a:solidFill>
                  <a:srgbClr val="007F76"/>
                </a:solidFill>
                <a:latin typeface="Arial" panose="020B0604020202020204" pitchFamily="34" charset="0"/>
                <a:cs typeface="Times New Roman" panose="02020603050405020304" pitchFamily="18" charset="0"/>
              </a:rPr>
              <a:t>обслуживающего</a:t>
            </a:r>
            <a:r>
              <a:rPr lang="ru-RU" sz="1300" dirty="0">
                <a:solidFill>
                  <a:srgbClr val="007F76"/>
                </a:solidFill>
                <a:latin typeface="Arial" panose="020B0604020202020204" pitchFamily="34" charset="0"/>
                <a:cs typeface="Times New Roman" panose="02020603050405020304" pitchFamily="18" charset="0"/>
              </a:rPr>
              <a:t> и </a:t>
            </a:r>
            <a:r>
              <a:rPr lang="ru-RU" sz="1300" b="1" dirty="0">
                <a:solidFill>
                  <a:srgbClr val="007F76"/>
                </a:solidFill>
                <a:latin typeface="Arial" panose="020B0604020202020204" pitchFamily="34" charset="0"/>
                <a:cs typeface="Times New Roman" panose="02020603050405020304" pitchFamily="18" charset="0"/>
              </a:rPr>
              <a:t>производственного</a:t>
            </a:r>
            <a:r>
              <a:rPr lang="ru-RU" sz="1300" dirty="0">
                <a:solidFill>
                  <a:srgbClr val="007F76"/>
                </a:solidFill>
                <a:latin typeface="Arial" panose="020B0604020202020204" pitchFamily="34" charset="0"/>
                <a:cs typeface="Times New Roman" panose="02020603050405020304" pitchFamily="18" charset="0"/>
              </a:rPr>
              <a:t> персонала. Таким образом, топ-10 профессий, требующих квалифицированного труда, выглядит следующим образом:</a:t>
            </a:r>
          </a:p>
          <a:p>
            <a:pPr marL="714375" lvl="0" indent="-171450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учителя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средней школы по общественным наукам (21,7 тыс. вакансий в 2022 году и 23,9 тыс. по прогнозу в 2023 году);</a:t>
            </a:r>
          </a:p>
          <a:p>
            <a:pPr marL="714375" lvl="0" indent="-171450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охранники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, инкассаторы и родственные профессии (22,7 и 21 тыс.);</a:t>
            </a:r>
          </a:p>
          <a:p>
            <a:pPr marL="714375" lvl="0" indent="-171450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средний медицинский персонал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по уходу (20,8 и 20,7 тыс.);</a:t>
            </a:r>
          </a:p>
          <a:p>
            <a:pPr marL="714375" lvl="0" indent="-171450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воспитатели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в дошкольном образовании (19,1 и 19,6 тыс.);</a:t>
            </a:r>
          </a:p>
          <a:p>
            <a:pPr marL="714375" lvl="0" indent="-171450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водители и шоферы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автомобилей (19,3 и 19,4 тыс.);</a:t>
            </a:r>
          </a:p>
          <a:p>
            <a:pPr marL="714375" lvl="0" indent="-171450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няни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(в детском саду) (14,2 и 16,1 тыс.);</a:t>
            </a:r>
          </a:p>
          <a:p>
            <a:pPr marL="714375" lvl="0" indent="-171450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бухгалтеры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(13,1 и 14,1 тыс.);</a:t>
            </a:r>
          </a:p>
          <a:p>
            <a:pPr marL="714375" lvl="0" indent="-171450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работники по уходу за больными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, за исключением на дому (12 и 14,1 тыс.);</a:t>
            </a:r>
          </a:p>
          <a:p>
            <a:pPr marL="714375" lvl="0" indent="-171450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учителя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начальной школы (12,7 и 13,3 тыс.); </a:t>
            </a:r>
          </a:p>
          <a:p>
            <a:pPr marL="714375" lvl="0" indent="-171450" algn="just">
              <a:lnSpc>
                <a:spcPct val="90000"/>
              </a:lnSpc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540385" algn="l"/>
              </a:tabLst>
            </a:pP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прочие </a:t>
            </a:r>
            <a:r>
              <a:rPr lang="ru-RU" sz="1200" b="1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строители-монтажники</a:t>
            </a:r>
            <a:r>
              <a:rPr lang="ru-RU" sz="1200" dirty="0">
                <a:solidFill>
                  <a:srgbClr val="007F76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и рабочие родственных занятий (12 и 13,3 тыс.)</a:t>
            </a:r>
          </a:p>
        </p:txBody>
      </p:sp>
    </p:spTree>
    <p:extLst>
      <p:ext uri="{BB962C8B-B14F-4D97-AF65-F5344CB8AC3E}">
        <p14:creationId xmlns:p14="http://schemas.microsoft.com/office/powerpoint/2010/main" val="413480682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Диаграмма 1">
            <a:extLst>
              <a:ext uri="{FF2B5EF4-FFF2-40B4-BE49-F238E27FC236}">
                <a16:creationId xmlns:a16="http://schemas.microsoft.com/office/drawing/2014/main" id="{F0E1C237-FFC0-9504-1C7C-B91E7131B3B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52239719"/>
              </p:ext>
            </p:extLst>
          </p:nvPr>
        </p:nvGraphicFramePr>
        <p:xfrm>
          <a:off x="72000" y="1066217"/>
          <a:ext cx="12120000" cy="26390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Заголовок 3">
            <a:extLst>
              <a:ext uri="{FF2B5EF4-FFF2-40B4-BE49-F238E27FC236}">
                <a16:creationId xmlns:a16="http://schemas.microsoft.com/office/drawing/2014/main" id="{CE0FCA87-ED6B-DAF9-C5C3-C586C4D0E1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>
                <a:solidFill>
                  <a:srgbClr val="007F76"/>
                </a:solidFill>
              </a:rPr>
              <a:t>Основные показатели количества вакансий по сценариям</a:t>
            </a:r>
            <a:endParaRPr lang="ru-KZ" dirty="0">
              <a:solidFill>
                <a:srgbClr val="007F76"/>
              </a:solidFill>
            </a:endParaRPr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3403B7A1-EC85-4225-8E53-54E2DC1F08AE}"/>
              </a:ext>
            </a:extLst>
          </p:cNvPr>
          <p:cNvSpPr txBox="1">
            <a:spLocks/>
          </p:cNvSpPr>
          <p:nvPr/>
        </p:nvSpPr>
        <p:spPr>
          <a:xfrm>
            <a:off x="557775" y="723900"/>
            <a:ext cx="7018682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kern="0" dirty="0"/>
              <a:t>Базовый сценарий </a:t>
            </a:r>
            <a:r>
              <a:rPr lang="en-US" sz="2000" kern="0" dirty="0"/>
              <a:t>~ 1 </a:t>
            </a:r>
            <a:r>
              <a:rPr lang="ru-RU" sz="2000" kern="0" dirty="0"/>
              <a:t>млн 103 тыс. </a:t>
            </a:r>
            <a:r>
              <a:rPr lang="ru-RU" sz="1600" kern="0" dirty="0"/>
              <a:t>вакансий в 2023 году</a:t>
            </a:r>
            <a:endParaRPr lang="ru-KZ" sz="1600" kern="0" dirty="0"/>
          </a:p>
        </p:txBody>
      </p:sp>
      <p:graphicFrame>
        <p:nvGraphicFramePr>
          <p:cNvPr id="23" name="Диаграмма 22">
            <a:extLst>
              <a:ext uri="{FF2B5EF4-FFF2-40B4-BE49-F238E27FC236}">
                <a16:creationId xmlns:a16="http://schemas.microsoft.com/office/drawing/2014/main" id="{46F89C95-105D-367D-C694-44513F3882A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22337269"/>
              </p:ext>
            </p:extLst>
          </p:nvPr>
        </p:nvGraphicFramePr>
        <p:xfrm>
          <a:off x="224400" y="3817048"/>
          <a:ext cx="5776350" cy="28295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5" name="Заголовок 3">
            <a:extLst>
              <a:ext uri="{FF2B5EF4-FFF2-40B4-BE49-F238E27FC236}">
                <a16:creationId xmlns:a16="http://schemas.microsoft.com/office/drawing/2014/main" id="{DBF764AE-E840-6DBD-5A79-4C1F5D533964}"/>
              </a:ext>
            </a:extLst>
          </p:cNvPr>
          <p:cNvSpPr txBox="1">
            <a:spLocks/>
          </p:cNvSpPr>
          <p:nvPr/>
        </p:nvSpPr>
        <p:spPr>
          <a:xfrm>
            <a:off x="557776" y="3612260"/>
            <a:ext cx="5242950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сценарий </a:t>
            </a:r>
            <a:r>
              <a:rPr lang="en-US" sz="12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en-US" sz="1600" kern="0" dirty="0">
                <a:solidFill>
                  <a:schemeClr val="accent3">
                    <a:lumMod val="50000"/>
                  </a:schemeClr>
                </a:solidFill>
              </a:rPr>
              <a:t>1 </a:t>
            </a:r>
            <a:r>
              <a:rPr lang="ru-RU" sz="1600" kern="0" dirty="0">
                <a:solidFill>
                  <a:schemeClr val="accent3">
                    <a:lumMod val="50000"/>
                  </a:schemeClr>
                </a:solidFill>
              </a:rPr>
              <a:t>млн 165 тыс. </a:t>
            </a:r>
            <a:r>
              <a:rPr lang="ru-RU" sz="1200" kern="0" dirty="0">
                <a:solidFill>
                  <a:schemeClr val="accent3">
                    <a:lumMod val="50000"/>
                  </a:schemeClr>
                </a:solidFill>
              </a:rPr>
              <a:t>вакансий</a:t>
            </a:r>
            <a:endParaRPr lang="ru-KZ" sz="12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graphicFrame>
        <p:nvGraphicFramePr>
          <p:cNvPr id="26" name="Диаграмма 25">
            <a:extLst>
              <a:ext uri="{FF2B5EF4-FFF2-40B4-BE49-F238E27FC236}">
                <a16:creationId xmlns:a16="http://schemas.microsoft.com/office/drawing/2014/main" id="{373CB61C-1123-3A4C-6733-26234E5DA30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12703431"/>
              </p:ext>
            </p:extLst>
          </p:nvPr>
        </p:nvGraphicFramePr>
        <p:xfrm>
          <a:off x="6030168" y="3817048"/>
          <a:ext cx="5776350" cy="28295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7" name="Заголовок 3">
            <a:extLst>
              <a:ext uri="{FF2B5EF4-FFF2-40B4-BE49-F238E27FC236}">
                <a16:creationId xmlns:a16="http://schemas.microsoft.com/office/drawing/2014/main" id="{9DCE2037-E3D8-DE3D-A2B2-9235C68670D0}"/>
              </a:ext>
            </a:extLst>
          </p:cNvPr>
          <p:cNvSpPr txBox="1">
            <a:spLocks/>
          </p:cNvSpPr>
          <p:nvPr/>
        </p:nvSpPr>
        <p:spPr>
          <a:xfrm>
            <a:off x="6363544" y="3612260"/>
            <a:ext cx="54429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сценарий </a:t>
            </a:r>
            <a:r>
              <a:rPr lang="en-US" sz="1600" kern="0" dirty="0">
                <a:solidFill>
                  <a:schemeClr val="accent6">
                    <a:lumMod val="50000"/>
                  </a:schemeClr>
                </a:solidFill>
              </a:rPr>
              <a:t>~ 1 </a:t>
            </a:r>
            <a:r>
              <a:rPr lang="ru-RU" sz="1600" kern="0" dirty="0">
                <a:solidFill>
                  <a:schemeClr val="accent6">
                    <a:lumMod val="50000"/>
                  </a:schemeClr>
                </a:solidFill>
              </a:rPr>
              <a:t>млн 044 тыс</a:t>
            </a:r>
            <a:r>
              <a:rPr lang="ru-RU" sz="1200" kern="0" dirty="0">
                <a:solidFill>
                  <a:schemeClr val="accent6">
                    <a:lumMod val="50000"/>
                  </a:schemeClr>
                </a:solidFill>
              </a:rPr>
              <a:t>. вакансий</a:t>
            </a:r>
            <a:endParaRPr lang="ru-KZ" sz="12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40" name="Группа 39">
            <a:extLst>
              <a:ext uri="{FF2B5EF4-FFF2-40B4-BE49-F238E27FC236}">
                <a16:creationId xmlns:a16="http://schemas.microsoft.com/office/drawing/2014/main" id="{29FEDF64-2811-A4C4-43A0-2E682C485C5C}"/>
              </a:ext>
            </a:extLst>
          </p:cNvPr>
          <p:cNvGrpSpPr/>
          <p:nvPr/>
        </p:nvGrpSpPr>
        <p:grpSpPr>
          <a:xfrm>
            <a:off x="716280" y="1318260"/>
            <a:ext cx="7978140" cy="251266"/>
            <a:chOff x="731520" y="1257300"/>
            <a:chExt cx="7978140" cy="251266"/>
          </a:xfrm>
        </p:grpSpPr>
        <p:cxnSp>
          <p:nvCxnSpPr>
            <p:cNvPr id="33" name="Прямая соединительная линия 32">
              <a:extLst>
                <a:ext uri="{FF2B5EF4-FFF2-40B4-BE49-F238E27FC236}">
                  <a16:creationId xmlns:a16="http://schemas.microsoft.com/office/drawing/2014/main" id="{D33E9081-F136-1718-DF7B-72CF96B0C2D7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Прямая соединительная линия 34">
              <a:extLst>
                <a:ext uri="{FF2B5EF4-FFF2-40B4-BE49-F238E27FC236}">
                  <a16:creationId xmlns:a16="http://schemas.microsoft.com/office/drawing/2014/main" id="{4C36CA13-08D2-9A50-24CB-C148BA869A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Прямая соединительная линия 37">
              <a:extLst>
                <a:ext uri="{FF2B5EF4-FFF2-40B4-BE49-F238E27FC236}">
                  <a16:creationId xmlns:a16="http://schemas.microsoft.com/office/drawing/2014/main" id="{06932E42-2358-E102-0209-874A97340B7D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Группа 48">
            <a:extLst>
              <a:ext uri="{FF2B5EF4-FFF2-40B4-BE49-F238E27FC236}">
                <a16:creationId xmlns:a16="http://schemas.microsoft.com/office/drawing/2014/main" id="{4AC9FCF5-80CE-157B-EC2E-B8A5367469BF}"/>
              </a:ext>
            </a:extLst>
          </p:cNvPr>
          <p:cNvGrpSpPr/>
          <p:nvPr/>
        </p:nvGrpSpPr>
        <p:grpSpPr>
          <a:xfrm>
            <a:off x="8918342" y="1320165"/>
            <a:ext cx="2679297" cy="251266"/>
            <a:chOff x="731520" y="1257300"/>
            <a:chExt cx="7978140" cy="251266"/>
          </a:xfrm>
        </p:grpSpPr>
        <p:cxnSp>
          <p:nvCxnSpPr>
            <p:cNvPr id="50" name="Прямая соединительная линия 49">
              <a:extLst>
                <a:ext uri="{FF2B5EF4-FFF2-40B4-BE49-F238E27FC236}">
                  <a16:creationId xmlns:a16="http://schemas.microsoft.com/office/drawing/2014/main" id="{7D3A38AB-245E-9BE2-1B59-3BE8DEC45F79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Прямая соединительная линия 50">
              <a:extLst>
                <a:ext uri="{FF2B5EF4-FFF2-40B4-BE49-F238E27FC236}">
                  <a16:creationId xmlns:a16="http://schemas.microsoft.com/office/drawing/2014/main" id="{534CA1F8-4D96-DC0A-FD85-67A89D1D011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>
              <a:extLst>
                <a:ext uri="{FF2B5EF4-FFF2-40B4-BE49-F238E27FC236}">
                  <a16:creationId xmlns:a16="http://schemas.microsoft.com/office/drawing/2014/main" id="{39119BC6-6C24-3A66-8CB1-F9D28D2BC76F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Заголовок 3">
            <a:extLst>
              <a:ext uri="{FF2B5EF4-FFF2-40B4-BE49-F238E27FC236}">
                <a16:creationId xmlns:a16="http://schemas.microsoft.com/office/drawing/2014/main" id="{E5344C22-A1F9-EB84-2107-2C35CDB9ABAF}"/>
              </a:ext>
            </a:extLst>
          </p:cNvPr>
          <p:cNvSpPr txBox="1">
            <a:spLocks/>
          </p:cNvSpPr>
          <p:nvPr/>
        </p:nvSpPr>
        <p:spPr>
          <a:xfrm>
            <a:off x="8901680" y="984599"/>
            <a:ext cx="267629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Прогноз</a:t>
            </a:r>
            <a:endParaRPr lang="ru-KZ" sz="1200" kern="0" dirty="0"/>
          </a:p>
        </p:txBody>
      </p:sp>
      <p:sp>
        <p:nvSpPr>
          <p:cNvPr id="55" name="Заголовок 3">
            <a:extLst>
              <a:ext uri="{FF2B5EF4-FFF2-40B4-BE49-F238E27FC236}">
                <a16:creationId xmlns:a16="http://schemas.microsoft.com/office/drawing/2014/main" id="{D9471801-42B4-1226-F800-FCC3A5E2F556}"/>
              </a:ext>
            </a:extLst>
          </p:cNvPr>
          <p:cNvSpPr txBox="1">
            <a:spLocks/>
          </p:cNvSpPr>
          <p:nvPr/>
        </p:nvSpPr>
        <p:spPr>
          <a:xfrm>
            <a:off x="3245668" y="976891"/>
            <a:ext cx="267629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Факт</a:t>
            </a:r>
            <a:endParaRPr lang="ru-KZ" sz="1200" kern="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9094602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graphicFrame>
        <p:nvGraphicFramePr>
          <p:cNvPr id="6" name="Таблица 5">
            <a:extLst>
              <a:ext uri="{FF2B5EF4-FFF2-40B4-BE49-F238E27FC236}">
                <a16:creationId xmlns:a16="http://schemas.microsoft.com/office/drawing/2014/main" id="{C995A755-00EC-C69C-9064-E91647C265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4998819"/>
              </p:ext>
            </p:extLst>
          </p:nvPr>
        </p:nvGraphicFramePr>
        <p:xfrm>
          <a:off x="72000" y="923453"/>
          <a:ext cx="12024751" cy="564317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61418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637771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703899">
                  <a:extLst>
                    <a:ext uri="{9D8B030D-6E8A-4147-A177-3AD203B41FA5}">
                      <a16:colId xmlns:a16="http://schemas.microsoft.com/office/drawing/2014/main" val="1918476242"/>
                    </a:ext>
                  </a:extLst>
                </a:gridCol>
                <a:gridCol w="703899">
                  <a:extLst>
                    <a:ext uri="{9D8B030D-6E8A-4147-A177-3AD203B41FA5}">
                      <a16:colId xmlns:a16="http://schemas.microsoft.com/office/drawing/2014/main" val="3691161854"/>
                    </a:ext>
                  </a:extLst>
                </a:gridCol>
                <a:gridCol w="637771">
                  <a:extLst>
                    <a:ext uri="{9D8B030D-6E8A-4147-A177-3AD203B41FA5}">
                      <a16:colId xmlns:a16="http://schemas.microsoft.com/office/drawing/2014/main" val="1472287815"/>
                    </a:ext>
                  </a:extLst>
                </a:gridCol>
                <a:gridCol w="637771">
                  <a:extLst>
                    <a:ext uri="{9D8B030D-6E8A-4147-A177-3AD203B41FA5}">
                      <a16:colId xmlns:a16="http://schemas.microsoft.com/office/drawing/2014/main" val="2049472239"/>
                    </a:ext>
                  </a:extLst>
                </a:gridCol>
                <a:gridCol w="637771">
                  <a:extLst>
                    <a:ext uri="{9D8B030D-6E8A-4147-A177-3AD203B41FA5}">
                      <a16:colId xmlns:a16="http://schemas.microsoft.com/office/drawing/2014/main" val="3203960249"/>
                    </a:ext>
                  </a:extLst>
                </a:gridCol>
                <a:gridCol w="703899">
                  <a:extLst>
                    <a:ext uri="{9D8B030D-6E8A-4147-A177-3AD203B41FA5}">
                      <a16:colId xmlns:a16="http://schemas.microsoft.com/office/drawing/2014/main" val="3939062062"/>
                    </a:ext>
                  </a:extLst>
                </a:gridCol>
                <a:gridCol w="703899">
                  <a:extLst>
                    <a:ext uri="{9D8B030D-6E8A-4147-A177-3AD203B41FA5}">
                      <a16:colId xmlns:a16="http://schemas.microsoft.com/office/drawing/2014/main" val="148420543"/>
                    </a:ext>
                  </a:extLst>
                </a:gridCol>
                <a:gridCol w="637771">
                  <a:extLst>
                    <a:ext uri="{9D8B030D-6E8A-4147-A177-3AD203B41FA5}">
                      <a16:colId xmlns:a16="http://schemas.microsoft.com/office/drawing/2014/main" val="496263028"/>
                    </a:ext>
                  </a:extLst>
                </a:gridCol>
                <a:gridCol w="637771">
                  <a:extLst>
                    <a:ext uri="{9D8B030D-6E8A-4147-A177-3AD203B41FA5}">
                      <a16:colId xmlns:a16="http://schemas.microsoft.com/office/drawing/2014/main" val="2903447397"/>
                    </a:ext>
                  </a:extLst>
                </a:gridCol>
                <a:gridCol w="637771">
                  <a:extLst>
                    <a:ext uri="{9D8B030D-6E8A-4147-A177-3AD203B41FA5}">
                      <a16:colId xmlns:a16="http://schemas.microsoft.com/office/drawing/2014/main" val="468339611"/>
                    </a:ext>
                  </a:extLst>
                </a:gridCol>
                <a:gridCol w="703899">
                  <a:extLst>
                    <a:ext uri="{9D8B030D-6E8A-4147-A177-3AD203B41FA5}">
                      <a16:colId xmlns:a16="http://schemas.microsoft.com/office/drawing/2014/main" val="3503230788"/>
                    </a:ext>
                  </a:extLst>
                </a:gridCol>
                <a:gridCol w="703899">
                  <a:extLst>
                    <a:ext uri="{9D8B030D-6E8A-4147-A177-3AD203B41FA5}">
                      <a16:colId xmlns:a16="http://schemas.microsoft.com/office/drawing/2014/main" val="2861931824"/>
                    </a:ext>
                  </a:extLst>
                </a:gridCol>
                <a:gridCol w="637771">
                  <a:extLst>
                    <a:ext uri="{9D8B030D-6E8A-4147-A177-3AD203B41FA5}">
                      <a16:colId xmlns:a16="http://schemas.microsoft.com/office/drawing/2014/main" val="372012202"/>
                    </a:ext>
                  </a:extLst>
                </a:gridCol>
                <a:gridCol w="637771">
                  <a:extLst>
                    <a:ext uri="{9D8B030D-6E8A-4147-A177-3AD203B41FA5}">
                      <a16:colId xmlns:a16="http://schemas.microsoft.com/office/drawing/2014/main" val="3762786446"/>
                    </a:ext>
                  </a:extLst>
                </a:gridCol>
              </a:tblGrid>
              <a:tr h="432000">
                <a:tc rowSpan="2">
                  <a:txBody>
                    <a:bodyPr/>
                    <a:lstStyle/>
                    <a:p>
                      <a:pPr algn="ctr"/>
                      <a:r>
                        <a:rPr lang="ru-RU" sz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Helvetica" panose="00000500000000000000" pitchFamily="50" charset="0"/>
                          <a:cs typeface="Arial" panose="020B0604020202020204" pitchFamily="34" charset="0"/>
                        </a:rPr>
                        <a:t>Регион / сценарий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ru-RU" sz="1600" b="1" kern="0" dirty="0">
                          <a:solidFill>
                            <a:srgbClr val="007F76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Базовый</a:t>
                      </a:r>
                      <a:endParaRPr lang="ru-RU" sz="105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Helvetica" panose="00000500000000000000" pitchFamily="50" charset="0"/>
                        <a:cs typeface="Arial" panose="020B0604020202020204" pitchFamily="34" charset="0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81CEEA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81CEEA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81CEEA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81CEEA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kern="0" dirty="0">
                          <a:solidFill>
                            <a:schemeClr val="accent3">
                              <a:lumMod val="50000"/>
                            </a:schemeClr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Оптимистический</a:t>
                      </a:r>
                      <a:endParaRPr lang="ru-RU" sz="105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Helvetica" panose="00000500000000000000" pitchFamily="50" charset="0"/>
                        <a:cs typeface="Arial" panose="020B0604020202020204" pitchFamily="34" charset="0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6BA98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6BA98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6BA98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6BA98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kern="0" dirty="0">
                          <a:solidFill>
                            <a:srgbClr val="953735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Пессимистический</a:t>
                      </a:r>
                      <a:endParaRPr lang="ru-RU" sz="105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Helvetica" panose="00000500000000000000" pitchFamily="50" charset="0"/>
                        <a:cs typeface="Arial" panose="020B0604020202020204" pitchFamily="34" charset="0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EBBBBB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EBBBBB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EBBBBB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EBBBB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0571718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pPr algn="ctr"/>
                      <a:endParaRPr lang="ru-RU" sz="1100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</a:t>
                      </a:r>
                      <a:r>
                        <a:rPr lang="en-US" sz="1100" b="1" baseline="0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 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2023 (факт)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II</a:t>
                      </a:r>
                      <a:r>
                        <a:rPr lang="en-US" sz="1100" b="1" baseline="0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 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2023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III 202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3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IV 202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3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Итого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</a:t>
                      </a:r>
                      <a:r>
                        <a:rPr lang="en-US" sz="1100" b="1" baseline="0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 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2023 (факт)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II</a:t>
                      </a:r>
                      <a:r>
                        <a:rPr lang="en-US" sz="1100" b="1" baseline="0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 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2023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III 202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3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IV 202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3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Итого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</a:t>
                      </a:r>
                      <a:r>
                        <a:rPr lang="en-US" sz="1100" b="1" baseline="0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 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2023 (факт)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II</a:t>
                      </a:r>
                      <a:r>
                        <a:rPr lang="en-US" sz="1100" b="1" baseline="0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 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2023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III 202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3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IV 202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3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Итого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2915522"/>
                  </a:ext>
                </a:extLst>
              </a:tr>
              <a:tr h="272876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КАЗАХСТАН В ЦЕЛОМ</a:t>
                      </a:r>
                      <a:endParaRPr kumimoji="0" lang="ru-RU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220 533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240 505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300 190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342 571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1 103 799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220 533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260 971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321 282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361 733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1 164 519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220 533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221 222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282 939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319 660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1 044 354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АБАЙ</a:t>
                      </a: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20 357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АКМОЛИНСКАЯ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8 915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10 089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11 507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38 325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8 915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7 955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11 714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38 947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8 915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9 870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11 088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АКТЮБИНСКАЯ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8 912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13 140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65 949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8 912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13 471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19 719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63 884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8 912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62 664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АЛМАТИНСКАЯ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6 850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6 850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36 846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6 850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11 675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31 162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АТЫРАУСКАЯ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8 538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9 884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12 816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41 975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8 538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11 639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13 220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44 351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8 538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9 374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12 359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40 559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З.-КАЗАХСТАНСКАЯ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10 976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10 279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12 414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49 329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10 976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10 699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12 378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49 519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10 976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11 697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15 344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48 386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ЖАМБЫЛСКАЯ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10 272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11 958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18 747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21 077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62 054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60 826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12 371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20 512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61 724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 marR="0" algn="l" rtl="0" eaLnBrk="1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2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ЖЕТІСУ</a:t>
                      </a: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6 237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11 076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30 330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6 237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10 732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30 664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6 237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10 149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28 665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КАРАГАНДИНСКАЯ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18 861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25 102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85 247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18 137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19 844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26 861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89 076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18 137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17 130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23 182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КОСТАНАЙСКАЯ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25 564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31 639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31 029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109 711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21 479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28 415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35 156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32 927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117 977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21 479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22 911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30 567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27 071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102 028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197015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КЫЗЫЛОРДИНСКАЯ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6 719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32 199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6 719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34 157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6 719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31 634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0567601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МАНГИСТАУСКАЯ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5 552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28 187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5 552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30 079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5 552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27 228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1222556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ПАВЛОДАРСКАЯ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13 621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18 376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19 780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13 621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18 718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20 428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68 813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13 621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14 665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17 410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19 913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65 609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8640434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С.-КАЗАХСТАНСКАЯ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10 454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35 865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35 634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10 135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35 479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0764268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ТУРКЕСТАНСКАЯ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11 009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13 170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21 447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60 902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15 276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16 213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22 241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66 000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15 276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10 030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11 998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53 928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788969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ҰЛЫТАУ</a:t>
                      </a: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16 247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15 797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4795366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В.-КАЗАХСТАНСКАЯ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12 484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13 203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15 661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58 552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14 190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18 345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61 417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15 818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55 666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8990460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Г. АСТАНА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22 726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30 045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32 916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114 488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22 726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30 488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33 581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122 879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22 726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26 081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27 948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29 633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106 388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949163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Г. АЛМАТЫ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22 015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28 157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35 558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38 718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124 448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22 015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33 369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41 481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44 393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141 258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22 015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23 401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30 481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34 984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110 881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558453"/>
                  </a:ext>
                </a:extLst>
              </a:tr>
              <a:tr h="22531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200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Г. ШЫМКЕНТ</a:t>
                      </a:r>
                      <a:endParaRPr lang="ru-RU" sz="1200" dirty="0"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10 669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33 869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26 052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3969967"/>
                  </a:ext>
                </a:extLst>
              </a:tr>
            </a:tbl>
          </a:graphicData>
        </a:graphic>
      </p:graphicFrame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CCCFCF8A-74A5-BAC2-2FB8-4DF9273E463D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kern="0" dirty="0"/>
              <a:t>Сценарии количества вакансий по кварталам и регионам</a:t>
            </a:r>
            <a:endParaRPr lang="ru-KZ" kern="0" dirty="0"/>
          </a:p>
        </p:txBody>
      </p:sp>
    </p:spTree>
    <p:extLst>
      <p:ext uri="{BB962C8B-B14F-4D97-AF65-F5344CB8AC3E}">
        <p14:creationId xmlns:p14="http://schemas.microsoft.com/office/powerpoint/2010/main" val="407842242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CB7CBAB-F423-B9A2-95C7-4EECA115FD14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Сценарии количества вакансий по профессиональным группам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F7E45C5E-1B42-43D9-7D5A-74A633A5E8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9676107"/>
              </p:ext>
            </p:extLst>
          </p:nvPr>
        </p:nvGraphicFramePr>
        <p:xfrm>
          <a:off x="72000" y="925200"/>
          <a:ext cx="11998626" cy="54275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88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637771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91847624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691161854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472287815"/>
                    </a:ext>
                  </a:extLst>
                </a:gridCol>
                <a:gridCol w="637771">
                  <a:extLst>
                    <a:ext uri="{9D8B030D-6E8A-4147-A177-3AD203B41FA5}">
                      <a16:colId xmlns:a16="http://schemas.microsoft.com/office/drawing/2014/main" val="2049472239"/>
                    </a:ext>
                  </a:extLst>
                </a:gridCol>
                <a:gridCol w="637771">
                  <a:extLst>
                    <a:ext uri="{9D8B030D-6E8A-4147-A177-3AD203B41FA5}">
                      <a16:colId xmlns:a16="http://schemas.microsoft.com/office/drawing/2014/main" val="3203960249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939062062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4842054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496263028"/>
                    </a:ext>
                  </a:extLst>
                </a:gridCol>
                <a:gridCol w="637771">
                  <a:extLst>
                    <a:ext uri="{9D8B030D-6E8A-4147-A177-3AD203B41FA5}">
                      <a16:colId xmlns:a16="http://schemas.microsoft.com/office/drawing/2014/main" val="2903447397"/>
                    </a:ext>
                  </a:extLst>
                </a:gridCol>
                <a:gridCol w="637771">
                  <a:extLst>
                    <a:ext uri="{9D8B030D-6E8A-4147-A177-3AD203B41FA5}">
                      <a16:colId xmlns:a16="http://schemas.microsoft.com/office/drawing/2014/main" val="468339611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503230788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861931824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72012202"/>
                    </a:ext>
                  </a:extLst>
                </a:gridCol>
                <a:gridCol w="637771">
                  <a:extLst>
                    <a:ext uri="{9D8B030D-6E8A-4147-A177-3AD203B41FA5}">
                      <a16:colId xmlns:a16="http://schemas.microsoft.com/office/drawing/2014/main" val="3762786446"/>
                    </a:ext>
                  </a:extLst>
                </a:gridCol>
              </a:tblGrid>
              <a:tr h="432000">
                <a:tc rowSpan="2">
                  <a:txBody>
                    <a:bodyPr/>
                    <a:lstStyle/>
                    <a:p>
                      <a:pPr algn="ctr"/>
                      <a:r>
                        <a:rPr lang="ru-RU" sz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Helvetica" panose="00000500000000000000" pitchFamily="50" charset="0"/>
                          <a:cs typeface="Arial" panose="020B0604020202020204" pitchFamily="34" charset="0"/>
                        </a:rPr>
                        <a:t>Группа / сценарий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/>
                      <a:r>
                        <a:rPr lang="ru-RU" sz="1600" b="1" kern="0" dirty="0">
                          <a:solidFill>
                            <a:srgbClr val="007F76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Базовый</a:t>
                      </a:r>
                      <a:endParaRPr lang="ru-RU" sz="105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Helvetica" panose="00000500000000000000" pitchFamily="50" charset="0"/>
                        <a:cs typeface="Arial" panose="020B0604020202020204" pitchFamily="34" charset="0"/>
                      </a:endParaRP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81CEEA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81CEEA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81CEEA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81CEEA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kern="0" dirty="0">
                          <a:solidFill>
                            <a:schemeClr val="accent3">
                              <a:lumMod val="50000"/>
                            </a:schemeClr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Оптимистический</a:t>
                      </a:r>
                      <a:endParaRPr lang="ru-RU" sz="105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Helvetica" panose="00000500000000000000" pitchFamily="50" charset="0"/>
                        <a:cs typeface="Arial" panose="020B0604020202020204" pitchFamily="34" charset="0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6BA98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6BA98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6BA98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A6BA98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kern="0" dirty="0">
                          <a:solidFill>
                            <a:srgbClr val="953735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Пессимистический</a:t>
                      </a:r>
                      <a:endParaRPr lang="ru-RU" sz="105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Helvetica" panose="00000500000000000000" pitchFamily="50" charset="0"/>
                        <a:cs typeface="Arial" panose="020B0604020202020204" pitchFamily="34" charset="0"/>
                      </a:endParaRP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EBBBBB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EBBBBB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EBBBBB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050" b="1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marL="36000" marR="3600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EBBBB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0571718"/>
                  </a:ext>
                </a:extLst>
              </a:tr>
              <a:tr h="432000">
                <a:tc vMerge="1">
                  <a:txBody>
                    <a:bodyPr/>
                    <a:lstStyle/>
                    <a:p>
                      <a:pPr algn="ctr"/>
                      <a:endParaRPr lang="ru-RU" sz="1100" dirty="0">
                        <a:solidFill>
                          <a:schemeClr val="tx1"/>
                        </a:solidFill>
                        <a:latin typeface="Helvetica" panose="00000500000000000000" pitchFamily="50" charset="0"/>
                        <a:ea typeface="Helvetica" panose="00000500000000000000" pitchFamily="50" charset="0"/>
                      </a:endParaRPr>
                    </a:p>
                  </a:txBody>
                  <a:tcPr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</a:t>
                      </a:r>
                      <a:r>
                        <a:rPr lang="en-US" sz="1100" b="1" baseline="0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 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2023 (факт)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II</a:t>
                      </a:r>
                      <a:r>
                        <a:rPr lang="en-US" sz="1100" b="1" baseline="0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 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2023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III 202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3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IV 202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3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Итого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</a:t>
                      </a:r>
                      <a:r>
                        <a:rPr lang="en-US" sz="1100" b="1" baseline="0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 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2023 (факт)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II</a:t>
                      </a:r>
                      <a:r>
                        <a:rPr lang="en-US" sz="1100" b="1" baseline="0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 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2023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III 202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3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IV 202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3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Итого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</a:t>
                      </a:r>
                      <a:r>
                        <a:rPr lang="en-US" sz="1100" b="1" baseline="0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 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2023 (факт)</a:t>
                      </a:r>
                    </a:p>
                  </a:txBody>
                  <a:tcPr marL="36000" marR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II</a:t>
                      </a:r>
                      <a:r>
                        <a:rPr lang="en-US" sz="1100" b="1" baseline="0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 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2023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III 202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3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IV 202</a:t>
                      </a:r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3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1" dirty="0">
                          <a:solidFill>
                            <a:schemeClr val="bg1"/>
                          </a:solidFill>
                          <a:latin typeface="Helvetica" panose="00000500000000000000" pitchFamily="50" charset="0"/>
                          <a:ea typeface="Helvetica" panose="00000500000000000000" pitchFamily="50" charset="0"/>
                        </a:rPr>
                        <a:t>Итого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2915522"/>
                  </a:ext>
                </a:extLst>
              </a:tr>
              <a:tr h="36617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КАЗАХСТАН В ЦЕЛОМ</a:t>
                      </a:r>
                      <a:endParaRPr kumimoji="0" lang="ru-RU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220 533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240 505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300 190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342 571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1 103 799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220 533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260 971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321 282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361 733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1 164 519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220 533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221 222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282 939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319 660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2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1 044 354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466379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9525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11 566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12 081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44 311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10 886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11 307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48 237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10 886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10 345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10 599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40 132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466379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9525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53 332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53 133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56 879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81 543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244 887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53 332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56 351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59 707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82 905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252 295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53 332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51 164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53 758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81 425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239 679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466379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9525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23 093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23 362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23 656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97 758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23 093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25 238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26 335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29 539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104 205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23 093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91 478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466379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9525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9 193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9 093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12 783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40 111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15 096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44 234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10 254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35 656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466379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9525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23 456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27 420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30 900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104 426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30 377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32 922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111 034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25 516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27 553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96 073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466379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9525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11 524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11 189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11 811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466379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9525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36 773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45 852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45 723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156 496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39 420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48 653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48 258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164 479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34 274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44 111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43 215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149 748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466379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9525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21 591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24 775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29 793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106 639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21 591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31 582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31 253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110 020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21 591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23 590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29 673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29 162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104 016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466379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105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49 416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57 769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91 328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99 134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297 647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49 416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66 070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97 677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105 663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318 826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49 416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51 169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85 636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89 540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FFFFFF"/>
                          </a:solidFill>
                          <a:effectLst/>
                          <a:latin typeface="Arial Narrow" panose="020B0606020202030204" pitchFamily="34" charset="0"/>
                        </a:rPr>
                        <a:t>275 761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7429518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9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CB7CBAB-F423-B9A2-95C7-4EECA115FD14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2400" dirty="0"/>
              <a:t>Базовый сценарий на 2023 год по регионам и группам профессий</a:t>
            </a:r>
            <a:endParaRPr lang="ru-KZ" sz="2400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F7E45C5E-1B42-43D9-7D5A-74A633A5E8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6969297"/>
              </p:ext>
            </p:extLst>
          </p:nvPr>
        </p:nvGraphicFramePr>
        <p:xfrm>
          <a:off x="72000" y="925198"/>
          <a:ext cx="11998642" cy="56732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60622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288528854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242331174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1918476242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691161854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1472287815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2049472239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203960249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939062062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148420543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496263028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2903447397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468339611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503230788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2861931824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72012202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762786446"/>
                    </a:ext>
                  </a:extLst>
                </a:gridCol>
              </a:tblGrid>
              <a:tr h="153326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Helvetica" panose="00000500000000000000" pitchFamily="50" charset="0"/>
                          <a:cs typeface="Arial" panose="020B0604020202020204" pitchFamily="34" charset="0"/>
                        </a:rPr>
                        <a:t>Регион / группа профессий</a:t>
                      </a: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АБАЙ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АКМОЛИНСКАЯ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АКТЮБИНСКАЯ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АЛМАТИНСКАЯ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АТЫРАУСКАЯ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З.-КАЗАХСТАНСКАЯ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ЖАМБЫЛСКАЯ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ЖЕТІСУ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КЫЗЫЛОРДИНСКАЯ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МАНГИСТАУСКАЯ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ПАВЛОДАРСКАЯ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С.-КАЗАХСТАНСКАЯ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ТУРКЕСТАНСКАЯ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ҰЛЫТАУ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В.-КАЗАХСТАНСКАЯ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Г. АСТАНА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Г. АЛМАТЫ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Г. ШЫМКЕНТ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2915522"/>
                  </a:ext>
                </a:extLst>
              </a:tr>
              <a:tr h="1548000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ВСЕГО</a:t>
                      </a:r>
                      <a:endParaRPr kumimoji="0" lang="ru-RU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T="0" marB="36000" anchor="b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20 357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38 325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65 949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32 864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41 975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49 329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62 054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30 330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85 247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109 711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32 199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28 187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66 885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35 865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60 902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16 247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58 552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114 488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124 448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29 885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7 643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5 909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10 525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10 266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9 487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12 990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12 913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13 766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9 468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10 766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7 180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8 525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12 235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28 803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28 819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11 413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12 593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12 556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5 153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5 112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5 141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6 815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6 869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10 671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7 798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14 178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17 005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8 128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8 530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14 433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16 438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12 858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14 843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15 687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11 418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14 420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9 994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6 850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7 001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26 545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11 263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11 723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28 024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8 888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18 563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22 026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13 651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7 950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14 705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8 303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33 154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10 386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21 155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32 226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7 670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4F0C513D-749D-7CD5-0645-844C18ABF5B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83085541"/>
              </p:ext>
            </p:extLst>
          </p:nvPr>
        </p:nvGraphicFramePr>
        <p:xfrm>
          <a:off x="2332654" y="2267349"/>
          <a:ext cx="9890449" cy="162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08052860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C89FDA09-E4FF-C961-CA6D-5357480D538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Оптимистический сценарий на 2023 год по регионам и группам профессий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B8022AEF-67D0-F9AD-AB17-9235EEAF3A5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10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18DBA9FA-466D-6E8F-0C68-9B9920EF70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8768532"/>
              </p:ext>
            </p:extLst>
          </p:nvPr>
        </p:nvGraphicFramePr>
        <p:xfrm>
          <a:off x="72000" y="925198"/>
          <a:ext cx="11998642" cy="56732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60622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288528854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242331174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1918476242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691161854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1472287815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2049472239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203960249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939062062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148420543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496263028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2903447397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468339611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503230788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2861931824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72012202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762786446"/>
                    </a:ext>
                  </a:extLst>
                </a:gridCol>
              </a:tblGrid>
              <a:tr h="153326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Helvetica" panose="00000500000000000000" pitchFamily="50" charset="0"/>
                          <a:cs typeface="Arial" panose="020B0604020202020204" pitchFamily="34" charset="0"/>
                        </a:rPr>
                        <a:t>Регион / группа профессий</a:t>
                      </a: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АБАЙ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АКМОЛИНСКАЯ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АКТЮБИНСКАЯ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АЛМАТИНСКАЯ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АТЫРАУСКАЯ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З.-КАЗАХСТАНСКАЯ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ЖАМБЫЛСКАЯ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ЖЕТІСУ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КЫЗЫЛОРДИНСКАЯ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МАНГИСТАУСКАЯ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ПАВЛОДАРСКАЯ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С.-КАЗАХСТАНСКАЯ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ТУРКЕСТАНСКАЯ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ҰЛЫТАУ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В.-КАЗАХСТАНСКАЯ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Г. АСТАНА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Г. АЛМАТЫ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Г. ШЫМКЕНТ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2915522"/>
                  </a:ext>
                </a:extLst>
              </a:tr>
              <a:tr h="1548000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ВСЕГО</a:t>
                      </a:r>
                      <a:endParaRPr kumimoji="0" lang="ru-RU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T="18000" marB="36000" anchor="b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21 760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38 947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63 884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36 846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44 351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49 519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60 826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30 664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89 076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117 977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34 157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30 079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68 813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35 634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66 000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16 563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61 417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122 879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141 258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33 869</a:t>
                      </a:r>
                    </a:p>
                  </a:txBody>
                  <a:tcPr marL="9525" marR="9525" marT="0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9525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8 013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6 728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9525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10 158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10 296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10 529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13 198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12 650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13 268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9 088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21 555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7 141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10 816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7 273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8 627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13 126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29 773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29 934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6 978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9525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12 210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5 468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13 735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14 465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9525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9525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6 980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11 027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8 133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15 236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20 239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9525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9525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7 657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8 312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15 544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17 966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13 008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15 375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21 357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18 289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9525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12 592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15 417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9 953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6 727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7 778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11 007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7 190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26 284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13 423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7 198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11 741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26 750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9 694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18 344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24 464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14 439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8 768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15 839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8 207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36 709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10 407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37 767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9 577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8" name="Диаграмма 7">
            <a:extLst>
              <a:ext uri="{FF2B5EF4-FFF2-40B4-BE49-F238E27FC236}">
                <a16:creationId xmlns:a16="http://schemas.microsoft.com/office/drawing/2014/main" id="{BAC539BA-801F-9C5A-4206-F79E261E269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3868322"/>
              </p:ext>
            </p:extLst>
          </p:nvPr>
        </p:nvGraphicFramePr>
        <p:xfrm>
          <a:off x="2332654" y="2267349"/>
          <a:ext cx="9890449" cy="162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68548049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Заголовок 4">
            <a:extLst>
              <a:ext uri="{FF2B5EF4-FFF2-40B4-BE49-F238E27FC236}">
                <a16:creationId xmlns:a16="http://schemas.microsoft.com/office/drawing/2014/main" id="{A28637BB-71A1-C02A-2A8F-C52454BFF0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Пессимистический сценарий на 2023 год по регионам и группам профессий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11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CB7CBAB-F423-B9A2-95C7-4EECA115FD14}"/>
              </a:ext>
            </a:extLst>
          </p:cNvPr>
          <p:cNvSpPr txBox="1">
            <a:spLocks/>
          </p:cNvSpPr>
          <p:nvPr/>
        </p:nvSpPr>
        <p:spPr>
          <a:xfrm>
            <a:off x="0" y="1091682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kern="0" dirty="0"/>
          </a:p>
        </p:txBody>
      </p:sp>
      <p:graphicFrame>
        <p:nvGraphicFramePr>
          <p:cNvPr id="6" name="Таблица 5">
            <a:extLst>
              <a:ext uri="{FF2B5EF4-FFF2-40B4-BE49-F238E27FC236}">
                <a16:creationId xmlns:a16="http://schemas.microsoft.com/office/drawing/2014/main" id="{884A5198-8572-40EF-449B-36D27716FA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6025169"/>
              </p:ext>
            </p:extLst>
          </p:nvPr>
        </p:nvGraphicFramePr>
        <p:xfrm>
          <a:off x="72000" y="925198"/>
          <a:ext cx="11998642" cy="56732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60622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288528854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242331174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1918476242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691161854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1472287815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2049472239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203960249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939062062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148420543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496263028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2903447397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468339611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503230788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2861931824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72012202"/>
                    </a:ext>
                  </a:extLst>
                </a:gridCol>
                <a:gridCol w="481901">
                  <a:extLst>
                    <a:ext uri="{9D8B030D-6E8A-4147-A177-3AD203B41FA5}">
                      <a16:colId xmlns:a16="http://schemas.microsoft.com/office/drawing/2014/main" val="3762786446"/>
                    </a:ext>
                  </a:extLst>
                </a:gridCol>
              </a:tblGrid>
              <a:tr h="153326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Helvetica" panose="00000500000000000000" pitchFamily="50" charset="0"/>
                          <a:cs typeface="Arial" panose="020B0604020202020204" pitchFamily="34" charset="0"/>
                        </a:rPr>
                        <a:t>Регион / группа профессий</a:t>
                      </a: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АБАЙ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АКМОЛИНСКАЯ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АКТЮБИНСКАЯ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АЛМАТИНСКАЯ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АТЫРАУСКАЯ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З.-КАЗАХСТАНСКАЯ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ЖАМБЫЛСКАЯ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ЖЕТІСУ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КЫЗЫЛОРДИНСКАЯ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МАНГИСТАУСКАЯ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ПАВЛОДАРСКАЯ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С.-КАЗАХСТАНСКАЯ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ТУРКЕСТАНСКАЯ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ҰЛЫТАУ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В.-КАЗАХСТАНСКАЯ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Г. АСТАНА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Г. АЛМАТЫ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Г. ШЫМКЕНТ</a:t>
                      </a:r>
                    </a:p>
                  </a:txBody>
                  <a:tcPr marL="9525" marR="9525" marT="9525" marB="0" vert="vert27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2915522"/>
                  </a:ext>
                </a:extLst>
              </a:tr>
              <a:tr h="1548000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ВСЕГО</a:t>
                      </a:r>
                      <a:endParaRPr kumimoji="0" lang="ru-RU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T="18000" marB="36000" anchor="b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19 534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37 276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62 664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31 162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40 559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48 386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61 724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28 665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83 694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102 028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31 634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27 228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65 609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35 479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53 928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15 797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55 666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106 388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110 881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26 052</a:t>
                      </a:r>
                    </a:p>
                  </a:txBody>
                  <a:tcPr marL="9525" marR="9525" marT="9525" marB="36000" anchor="b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9525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9525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10 663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9 821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12 597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12 845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14 154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9 409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21 129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18 721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10 983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6 855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8 441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11 805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27 809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28 749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5 920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9525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11 367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11 138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9525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9525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9 911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8 602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13 092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9525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9525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8 201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13 313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15 971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12 815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5 414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14 585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17 866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13 209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9525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11 152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10 016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6 848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23 661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5 989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28 266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7 403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18 937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13 995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7 858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13 342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27 320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28 840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4" name="Диаграмма 3">
            <a:extLst>
              <a:ext uri="{FF2B5EF4-FFF2-40B4-BE49-F238E27FC236}">
                <a16:creationId xmlns:a16="http://schemas.microsoft.com/office/drawing/2014/main" id="{4C72BD65-243C-AAA8-CBBF-EF1F97625C7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39631326"/>
              </p:ext>
            </p:extLst>
          </p:nvPr>
        </p:nvGraphicFramePr>
        <p:xfrm>
          <a:off x="2332654" y="2267349"/>
          <a:ext cx="9890449" cy="162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83642525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12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Т</a:t>
            </a:r>
            <a:r>
              <a:rPr lang="ru-RU" dirty="0"/>
              <a:t>ОП-30 вакансий в базовом сценарии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2663547"/>
              </p:ext>
            </p:extLst>
          </p:nvPr>
        </p:nvGraphicFramePr>
        <p:xfrm>
          <a:off x="141431" y="932400"/>
          <a:ext cx="11885729" cy="5607801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203173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206228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8400"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ВСЕГО</a:t>
                      </a:r>
                      <a:endParaRPr lang="ru-RU" sz="900" b="1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неквалифицированные рабочие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106 531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12 186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30 349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22 932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41 064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63 961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10 745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7 222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21 234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24 760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5,8%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46 547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3 601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14 384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14 168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14 394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54 187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6 411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11 368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18 508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17 900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4,9%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35 829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6 391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9 795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8 585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11 058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38 858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6 517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8 765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12 408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11 168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3,5%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21 713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3 378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2 753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11 643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3 939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23 913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3 879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3 757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3 970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12 307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22 696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5 582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6 265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5 762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5 087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21 096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4 237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4 653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5 734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6 472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1,9%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20 751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5 868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5 413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5 217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4 253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20 659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4 996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5 271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4 794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5 598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1,9%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19 101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4 186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3 812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6 855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4 248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19 574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4 591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4 345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4 087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6 551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и шоферы автомобилей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19 334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4 875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5 608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4 754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4 097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19 392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4 410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4 275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5 887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4 820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1,8%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9113-0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Уборщики в офисах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15 014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3 019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3 042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4 656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4 297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17 371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3 910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3 744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3 922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5 795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1,6%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16 111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3 540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3 872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4 266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4 433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16 427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3 891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4 092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3 617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4 827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1,5%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5311-2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Няни (в детском саду)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14 161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3 228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2 939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4 289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3 705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16 136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3 536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3 856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3 720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5 024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1,5%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9312-2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12 373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1 208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2 760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5 324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3 081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14 833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3 429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4 758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5 986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2411-1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Бухгалтеры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13 057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3 365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3 441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3 123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3 128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14 118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3 555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3 425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3 737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3 401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5320-1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по уходу за больными, за исключением на дому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12 040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2 946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2 950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3 010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3 134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14 107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3 992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3 218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3 333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3 564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2361-0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начальной школы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12 667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1 831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1 693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6 537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2 606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13 286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2 464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2 347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2 356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6 119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строители-монтажники и рабочие родственных занятий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11 990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4 754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4 620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1 841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13 268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2 785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4 989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4 353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9329-9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15 603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1 575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1 963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3 278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8 787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13 233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1 981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2 850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3 572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4 830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5120-9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повара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12 416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3 111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3 207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3 495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12 984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2 343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2 836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3 657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4 148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9 137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1 162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5 078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1 783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11 424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1 803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2 251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2 326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5 044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1,0%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10 047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2 556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2 573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2 511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2 407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11 373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2 490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2 777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3 215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2 891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1,0%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5220-9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9 559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1 777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2 403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2 222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3 157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10 580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1 754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2 528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3 153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3 145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1,0%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2350-1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8 713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4 838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1 656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10 485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1 742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1 793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1 986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4 964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4120-1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Секретари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9 124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2 078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1 975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2 708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2 363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10 009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2 587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2 435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1 959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3 028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5210-2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12 962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3 001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3 201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4 155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9 935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2 628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1 658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2 652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2 997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9410-2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Помощники на кухне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9 760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2 200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3 019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2 580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1 961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9 629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1 877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2 258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2 744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2 750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9622-1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Смотрители и сторожи зданий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9 110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1 981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2 809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2 367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1 953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9 521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2 133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1 910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2 672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2 806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9333-1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Портовые грузчики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11 058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2 506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3 100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2 824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2 628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9 406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1 809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1 825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2 652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3 120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7212-2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Газорезчики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9 301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2 050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2 552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2 618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9 020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1 808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2 336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2 791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2374-9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7 083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1 353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2 681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1 908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8 234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1 793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1 995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1 673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2 773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7 197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1 780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1 854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1 706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1 857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7 979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1 525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1 941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2 386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2 127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  <a:tr h="288000">
                <a:tc gridSpan="3">
                  <a:txBody>
                    <a:bodyPr/>
                    <a:lstStyle/>
                    <a:p>
                      <a:pPr marL="0" indent="0" algn="ctr" fontAlgn="b"/>
                      <a:r>
                        <a:rPr lang="ru-RU" sz="105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ТОП-30</a:t>
                      </a:r>
                      <a:endParaRPr lang="ru-RU" sz="1050" b="1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540 985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93 282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135 587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157 560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154 556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524 998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97 485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107 417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144 037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176 059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47,6%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8894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249359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13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Т</a:t>
            </a:r>
            <a:r>
              <a:rPr lang="ru-RU" dirty="0"/>
              <a:t>ОП-30 вакансий в базовом сценарии </a:t>
            </a:r>
            <a:r>
              <a:rPr lang="ru-RU" sz="2000" dirty="0"/>
              <a:t>(квалифицированный труд)</a:t>
            </a:r>
            <a:endParaRPr lang="ru-KZ" sz="2000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A0B89EAF-67B7-1D4D-8229-F7FCC97575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8769439"/>
              </p:ext>
            </p:extLst>
          </p:nvPr>
        </p:nvGraphicFramePr>
        <p:xfrm>
          <a:off x="141431" y="932400"/>
          <a:ext cx="11885729" cy="5607801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203173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206228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8400"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ВСЕГО</a:t>
                      </a:r>
                      <a:endParaRPr lang="ru-RU" sz="900" b="1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747 432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162 948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183 479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215 494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185 511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806 152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171 117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182 736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208 862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243 437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21 713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3 378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2 753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11 643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3 939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23 913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3 879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3 757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3 970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12 307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22 696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5 582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6 265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5 762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5 087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21 096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4 237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4 653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5 734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6 472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2,6%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20 751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5 868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5 413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5 217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4 253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20 659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4 996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5 271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4 794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5 598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2,6%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19 101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4 186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3 812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6 855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4 248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19 574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4 591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4 345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4 087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6 551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и шоферы автомобилей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19 334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4 875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5 608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4 754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4 097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19 392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4 410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4 275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5 887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4 820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5311-2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Няни (в детском саду)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14 161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3 228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2 939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4 289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3 705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16 136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3 536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3 856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3 720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5 024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2411-1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Бухгалтеры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13 057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3 365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3 441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3 123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3 128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14 118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3 555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3 425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3 737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3 401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5320-1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по уходу за больными, за исключением на дому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12 040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2 946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2 950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3 010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3 134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14 107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3 992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3 218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3 333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3 564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1,7%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2361-0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начальной школы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12 667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1 831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1 693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6 537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2 606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13 286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2 464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2 347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2 356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6 119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1,6%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строители-монтажники и рабочие родственных занятий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11 990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775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4 754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4 620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1 841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13 268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2 785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4 989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4 353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1,6%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5120-9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повара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12 416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3 111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3 207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3 495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12 984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2 343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2 836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3 657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4 148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1,6%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2350-2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9 137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1 162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5 078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1 783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11 424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1 803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2 251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2 326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5 044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1,4%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10 047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2 556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2 573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2 511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2 407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11 373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2 490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2 777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3 215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2 891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1,4%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5220-9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9 559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1 777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2 403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2 222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3 157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10 580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1 754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2 528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3 153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3 145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8 713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4 838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1 656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10 485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1 742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1 793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1 986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4 964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4120-1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Секретари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9 124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2 078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1 975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2 708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2 363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10 009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2 587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2 435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1 959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3 028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5210-2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12 962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3 001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3 201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4 155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9 935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2 628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1 658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2 652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2 997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7212-2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Газорезчики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9 301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2 050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2 552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2 618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9 020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1 808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2 336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2 791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2374-9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7 083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1 353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2 681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1 908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8 234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1 793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1 995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1 673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2 773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1,0%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7 197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1 780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1 854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1 706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1 857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7 979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1 525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1 941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2 386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2 127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1,0%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8341-1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Трактористы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7 078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1 490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2 372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1 971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1 245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7 836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1 510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1 797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2 484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2 045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1,0%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3422-1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6 598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1 489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1 039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2 733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1 337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7 488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1 570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1 386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1 269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3 263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1323-0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строительных подразделений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5 362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1 023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1 891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1 053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1 395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7 171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1 944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1 408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2 185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1 634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7533-1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Швеи и другие реставраторы одежды и ткани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7 959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1 501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1 752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1 971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2 735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7 067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1 828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1 546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1 472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2 221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2634-1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Клинические, консультирующие и школьные психологи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5 872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2 124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1 702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6 964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1 701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1 546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2 328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2350-4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5 564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686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3 152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1 173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6 748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1 188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1 262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1 210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3 088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4110-2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по делопроизводству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6 458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1 345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1 316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1 936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1 861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6 589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1 795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1 396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1 404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1 994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2350-9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прочим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5 649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947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2 680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1 238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6 581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1 272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1 256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1 292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2 761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8332-1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5 598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1 943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1 699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6 331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1 099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1 255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1 974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2 003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7413-2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и ремонтники по высоковольтным линиям электропередач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5 002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1 377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1 299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1 239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1 087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5 993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1 285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1 594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1 589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1 525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  <a:tr h="288000">
                <a:tc gridSpan="3">
                  <a:txBody>
                    <a:bodyPr/>
                    <a:lstStyle/>
                    <a:p>
                      <a:pPr marL="0" indent="0" algn="ctr" fontAlgn="b"/>
                      <a:r>
                        <a:rPr lang="ru-RU" sz="105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ТОП-30</a:t>
                      </a:r>
                      <a:endParaRPr lang="ru-RU" sz="1050" b="1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324 189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67 198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74 342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107 138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75 511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346 340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72 743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74 400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84 218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114 979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43,0%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8894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7857430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D0A6EED7-A932-5BC2-2295-B430C2BFF6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k-KZ" dirty="0"/>
              <a:t>Т</a:t>
            </a:r>
            <a:r>
              <a:rPr lang="ru-RU" dirty="0"/>
              <a:t>ОП-30 вакансий в оптимистическом сценарии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14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kern="0" dirty="0"/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B7139574-4B3F-E80C-7618-4F1ED75FC6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2128426"/>
              </p:ext>
            </p:extLst>
          </p:nvPr>
        </p:nvGraphicFramePr>
        <p:xfrm>
          <a:off x="141431" y="932675"/>
          <a:ext cx="11885729" cy="5607801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203173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206228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8400"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ВСЕГО</a:t>
                      </a:r>
                      <a:endParaRPr lang="ru-RU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>
                      <a:noFill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1 164 519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260 971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321 282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361 733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неквалифицированные рабочие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106 531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12 186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30 349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22 932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41 064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65 914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10 745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7 648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22 061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25 460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5,7%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46 547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3 601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14 384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14 168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14 394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57 151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6 411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13 153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18 852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18 735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4,9%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35 829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6 391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9 795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8 585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11 058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41 456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6 517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9 936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12 830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12 173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3,6%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21 713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3 378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2 753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11 643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3 939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25 484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3 879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4 875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4 495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12 235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22 696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5 582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6 265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5 762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5 087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23 638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4 237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5 408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7 120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6 873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20 751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5 868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5 413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5 217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4 253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21 414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4 996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5 286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5 538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5 594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1,8%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19 101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4 186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3 812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6 855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4 248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19 933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4 591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4 490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4 312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6 540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1,7%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и шоферы автомобилей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19 334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4 875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5 608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4 754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4 097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19 535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4 410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4 286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5 920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4 919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1,7%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9113-0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Уборщики в офисах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15 014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3 019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3 042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4 656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4 297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18 743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3 910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4 313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4 508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6 012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1,6%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5311-2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Няни (в детском саду)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14 161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3 228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2 939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4 289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3 705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16 073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3 536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3 828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3 777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4 932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1,4%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2411-1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Бухгалтеры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13 057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3 365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3 441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3 123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3 128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15 676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3 555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3 916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4 148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4 057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9329-9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15 603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1 575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1 963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3 278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8 787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15 627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1 981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3 729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4 276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5 641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16 111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3 540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3 872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4 266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4 433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15 600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3 891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3 882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3 540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4 287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5320-1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по уходу за больными, за исключением на дому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12 040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2 946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2 950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3 010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3 134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14 035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3 992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3 187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3 426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3 430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5120-9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повара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12 416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3 111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3 207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3 495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13 978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2 343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3 212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3 908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4 515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2361-0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начальной школы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12 667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1 831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1 693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6 537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2 606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13 624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2 464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2 470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2 377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6 313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9312-2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12 373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1 208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2 760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5 324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3 081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13 607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3 278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4 325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5 344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5220-9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9 559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1 777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2 403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2 222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3 157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13 015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1 754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3 138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4 050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4 073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9333-1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Портовые грузчики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11 058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2 506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3 100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2 824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2 628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12 505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1 809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2 719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3 889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4 088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10 047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2 556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2 573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2 511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2 407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12 247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2 490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3 096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3 367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3 294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строители-монтажники и рабочие родственных занятий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11 990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775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4 754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4 620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1 841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12 192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1 141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2 330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4 681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4 040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1,0%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9410-2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Помощники на кухне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9 760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2 200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3 019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2 580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1 961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11 355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1 877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2 735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3 290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3 453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1,0%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9 137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1 162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5 078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1 783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11 267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1 803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2 340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2 377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4 747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1,0%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9622-1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Смотрители и сторожи зданий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9 110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1 981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2 809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2 367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1 953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11 013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2 133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2 532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3 244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3 104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5210-2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12 962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3 001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3 201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4 155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10 888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2 628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1 749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3 019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3 492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4120-1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Секретари (общий профиль)</a:t>
                      </a:r>
                      <a:endParaRPr lang="ru-RU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9 124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2 078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1 975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2 708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2 363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10 606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2 587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2 556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2 329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3 134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8 713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4 838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1 656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10 477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1 742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2 043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4 607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7212-2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Газорезчики</a:t>
                      </a:r>
                      <a:endParaRPr lang="ru-RU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9 301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2 050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2 552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2 618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10 205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2 253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2 862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3 005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2374-9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7 083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1 353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2 681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1 908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8 379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1 793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1 966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1 785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2 835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8341-1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Трактористы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7 078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1 490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2 372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1 971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1 245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8 218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1 510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1 653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2 703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2 352</a:t>
                      </a:r>
                      <a:endParaRPr lang="ru-KZ" sz="800" b="0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  <a:tr h="288000">
                <a:tc gridSpan="3">
                  <a:txBody>
                    <a:bodyPr/>
                    <a:lstStyle/>
                    <a:p>
                      <a:pPr marL="0" indent="0" algn="ctr" fontAlgn="b"/>
                      <a:r>
                        <a:rPr lang="ru-RU" sz="105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ТОП-30</a:t>
                      </a:r>
                      <a:endParaRPr lang="ru-RU" sz="105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540 866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92 992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136 105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157 825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153 944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553 855</a:t>
                      </a:r>
                      <a:endParaRPr lang="ru-KZ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97 470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118 007</a:t>
                      </a:r>
                      <a:endParaRPr lang="ru-KZ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155 094</a:t>
                      </a:r>
                      <a:endParaRPr lang="ru-KZ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183 284</a:t>
                      </a:r>
                      <a:endParaRPr lang="ru-KZ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47,6%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8894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7094891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D0A6EED7-A932-5BC2-2295-B430C2BFF6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k-KZ" dirty="0"/>
              <a:t>Т</a:t>
            </a:r>
            <a:r>
              <a:rPr lang="ru-RU" dirty="0"/>
              <a:t>ОП-30 вакансий в оптимистическом сценарии </a:t>
            </a:r>
            <a:r>
              <a:rPr kumimoji="0" lang="ru-RU" sz="18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(</a:t>
            </a:r>
            <a:r>
              <a:rPr kumimoji="0" lang="ru-RU" sz="20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квалифицированный труд</a:t>
            </a:r>
            <a:r>
              <a:rPr kumimoji="0" lang="ru-RU" sz="18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15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kern="0" dirty="0"/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16C61853-E916-326D-1574-AD3F1E0267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1588080"/>
              </p:ext>
            </p:extLst>
          </p:nvPr>
        </p:nvGraphicFramePr>
        <p:xfrm>
          <a:off x="141431" y="932675"/>
          <a:ext cx="11885729" cy="5607801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203173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206228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8400"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ВСЕГО</a:t>
                      </a:r>
                      <a:endParaRPr lang="ru-RU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>
                      <a:noFill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747 432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162 948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183 479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215 494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185 511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1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845 693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171 117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1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194 901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1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223 605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1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256 070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b="1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21 713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3 378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2 753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11 643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3 939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25 484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3 879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4 875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4 495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12 235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22 696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5 582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6 265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5 762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5 087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23 638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4 237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5 408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7 120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6 873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2,8%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20 751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5 868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5 413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5 217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4 253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21 414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4 996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5 286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5 538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5 594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2,5%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19 101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4 186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3 812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6 855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4 248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19 933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4 591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4 490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4 312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6 540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и шоферы автомобилей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19 334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4 875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5 608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4 754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4 097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19 535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4 410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4 286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5 920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4 919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5311-2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Няни (в детском саду)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14 161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3 228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2 939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4 289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3 705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16 073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3 536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3 828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3 777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4 932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1,9%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2411-1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Бухгалтеры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13 057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3 365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3 441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3 123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3 128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15 676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3 555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3 916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4 148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4 057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1,9%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5320-1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по уходу за больными, за исключением на дому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12 040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2 946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2 950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3 010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3 134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14 035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3 992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3 187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3 426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3 430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1,7%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5120-9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повара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12 416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3 111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3 207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3 495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13 978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2 343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3 212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3 908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4 515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1,7%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2361-0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начальной школы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12 667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1 831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1 693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6 537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2 606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13 624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2 464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2 470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2 377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6 313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1,6%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5220-9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9 559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1 777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2 403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2 222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3 157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13 015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1 754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3 138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4 050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4 073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1,5%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10 047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2 556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2 573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2 511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2 407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12 247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2 490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3 096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3 367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3 294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1,4%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строители-монтажники и рабочие родственных занятий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11 990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4 754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4 620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1 841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12 192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2 330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4 681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4 040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1,4%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2350-2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9 137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1 162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5 078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1 783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11 267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1 803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2 340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2 377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4 747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5210-2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12 962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3 001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3 201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4 155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10 888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2 628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1 749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3 019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3 492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4120-1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Секретари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9 124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2 078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1 975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2 708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2 363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10 606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2 587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2 556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2 329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3 134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8 713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4 838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1 656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10 477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1 742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2 043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4 607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7212-2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Газорезчики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9 301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2 050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2 552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2 618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10 205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2 253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2 862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3 005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2374-9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7 083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1 353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2 681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1 908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8 379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1 793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1 966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1 785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2 835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1,0%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8341-1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Трактористы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7 078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1 490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2 372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1 971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1 245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8 218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1 510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1 653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2 703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2 352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1,0%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7 197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1 780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1 854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1 706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1 857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8 141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1 525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2 006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2 384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2 226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1,0%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7533-1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Швеи и другие реставраторы одежды и ткани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7 959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1 501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1 752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1 971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2 735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8 122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1 828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1 829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2 015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2 450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1,0%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3422-1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6 598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1 489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1 039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2 733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1 337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7 754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1 570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1 571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1 333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3 280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1323-0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строительных подразделений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5 362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1 023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1 891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1 053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1 395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7 643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1 944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1 609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2 254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1 836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4110-2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по делопроизводству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6 458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1 345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1 316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1 936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1 861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7 179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1 795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1 614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1 559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2 211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2634-1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Клинические, консультирующие и школьные психологи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5 872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899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2 124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1 702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6 850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1 701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1 517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1 379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2 253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иным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5 649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947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2 680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1 238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6 607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1 272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1 355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1 293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2 687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8332-1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5 598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1 943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1 699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6 466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1 099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1 424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1 996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1 947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5 564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3 152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1 173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6 410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1 188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1 208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2 871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7231-9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слесари и ремонтники </a:t>
                      </a:r>
                      <a:r>
                        <a:rPr lang="ru-RU" sz="800" b="0" i="0" u="none" strike="noStrike" cap="none" dirty="0" err="1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мото</a:t>
                      </a:r>
                      <a:r>
                        <a:rPr lang="ru-RU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- и автотранспортных средств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5 594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1 360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1 423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1 358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1 453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6 040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1 241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1 438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1 681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1 680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  <a:tr h="288000">
                <a:tc gridSpan="3">
                  <a:txBody>
                    <a:bodyPr/>
                    <a:lstStyle/>
                    <a:p>
                      <a:pPr marL="0" indent="0" algn="ctr" fontAlgn="b"/>
                      <a:r>
                        <a:rPr lang="ru-RU" sz="105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ТОП-30</a:t>
                      </a:r>
                      <a:endParaRPr lang="ru-RU" sz="105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324 781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67 181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74 466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107 257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75 877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1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362 096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72 699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1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79 653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1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91 316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1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118 428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1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42,8%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8894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7867860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0D840B1F-FF62-11C7-AAF0-36968A0698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k-KZ" dirty="0"/>
              <a:t>Т</a:t>
            </a:r>
            <a:r>
              <a:rPr lang="ru-RU" dirty="0"/>
              <a:t>ОП-30 вакансий в пессимистическом сценарии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16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graphicFrame>
        <p:nvGraphicFramePr>
          <p:cNvPr id="7" name="Таблица 6">
            <a:extLst>
              <a:ext uri="{FF2B5EF4-FFF2-40B4-BE49-F238E27FC236}">
                <a16:creationId xmlns:a16="http://schemas.microsoft.com/office/drawing/2014/main" id="{D6C9B59D-8F46-73B0-17FE-C581AF36DF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3545398"/>
              </p:ext>
            </p:extLst>
          </p:nvPr>
        </p:nvGraphicFramePr>
        <p:xfrm>
          <a:off x="141431" y="932675"/>
          <a:ext cx="11885729" cy="5607801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203173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206228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8400"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ВСЕГО</a:t>
                      </a:r>
                      <a:endParaRPr lang="ru-RU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>
                      <a:noFill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1 044 354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221 222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282 939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319 660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неквалифицированные рабочие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106 531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12 186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30 349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22 932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41 064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59 518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10 745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7 632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20 826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20 315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5,7%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46 547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3 601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14 384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14 168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14 394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50 687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6 411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9 132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17 662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17 482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4,9%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35 829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6 391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9 795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8 585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11 058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36 698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6 517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8 116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11 424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10 641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3,5%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21 713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11 643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3 939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22 657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3 879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11 973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19 101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4 186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3 812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6 855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4 248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20 449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4 591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4 549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4 382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6 927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20 751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5 868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5 413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5 217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4 253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20 128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4 996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5 162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4 987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4 983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22 696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5 582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6 265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5 762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5 087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19 148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4 237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3 959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5 705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5 247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и шоферы автомобилей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19 334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4 875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5 608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4 754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4 097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18 418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4 410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4 122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5 251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4 635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9113-0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Уборщики в офисах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15 014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3 042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4 656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4 297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17 039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3 910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3 657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3 789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5 683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16 111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3 540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3 872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4 266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4 433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16 169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3 891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4 027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3 779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4 472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1,5%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5311-2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Няни (в детском саду)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14 161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3 228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4 289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15 515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3 536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3 459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3 516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5 004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1,5%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9312-2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12 373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5 324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14 835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3 354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4 707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6 114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1,4%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строители-монтажники и рабочие родственных занятий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11 990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4 754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4 620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14 540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5 567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4 963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1,4%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2361-0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начальной школы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12 667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6 537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2 606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13 691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6 608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1,3%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5320-1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по уходу за больными, за исключением на дому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12 040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2 946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3 134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13 532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3 992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1,3%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2411-1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Бухгалтеры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13 057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3 123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3 128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12 949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3 555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3 339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3 061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1,2%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9 137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5 078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11 326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5 236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1,1%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5120-9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повара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12 416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11 124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3 072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3 546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1,1%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9329-9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15 603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8 787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10 574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4 186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1,0%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10 047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2 556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2 573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10 380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2 490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2 834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2 624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1,0%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2350-1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8 713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1 077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4 838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1 656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10 062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4 878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1,0%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4120-1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Секретари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9 124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9 309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5220-9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9 559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3 157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8 832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9410-2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Помощники на кухне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9 760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3 019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8 824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9622-1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Смотрители и сторожи зданий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9 110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2 809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8 614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2374-9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7 083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8 491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7212-2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Газорезчики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9 301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2 618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8 404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5210-2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12 962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4 155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8 341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2 628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7 197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8 113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9333-1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Портовые грузчики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11 058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2 506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3 100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2 824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2 628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8 103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1 307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2 515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0,8%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  <a:tr h="288000">
                <a:tc gridSpan="3">
                  <a:txBody>
                    <a:bodyPr/>
                    <a:lstStyle/>
                    <a:p>
                      <a:pPr marL="0" indent="0" algn="ctr" fontAlgn="b"/>
                      <a:r>
                        <a:rPr lang="ru-RU" sz="105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ТОП-30</a:t>
                      </a:r>
                      <a:endParaRPr lang="ru-RU" sz="105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540 985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93 282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135 587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157 560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154 556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496 470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97 485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97 211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136 911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164 863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47,5%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8894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0236804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0D840B1F-FF62-11C7-AAF0-36968A0698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k-KZ" dirty="0"/>
              <a:t>Т</a:t>
            </a:r>
            <a:r>
              <a:rPr lang="ru-RU" dirty="0"/>
              <a:t>ОП-30 вакансий в пессимистическом сценарии 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(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квалифицированный труд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17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DB1BC70D-92F5-96C7-3999-2F8F35663B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8460029"/>
              </p:ext>
            </p:extLst>
          </p:nvPr>
        </p:nvGraphicFramePr>
        <p:xfrm>
          <a:off x="141431" y="932675"/>
          <a:ext cx="11885729" cy="5607801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203173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206228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8400"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ВСЕГО</a:t>
                      </a:r>
                      <a:endParaRPr lang="ru-RU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>
                      <a:noFill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747 432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162 948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183 479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215 494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185 511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768 593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171 117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170 053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197 303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230 120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21 713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3 378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2 753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11 643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3 939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22 657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3 879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3 362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3 443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11 973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2,9%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19 101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4 186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3 812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6 855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4 248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20 449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4 591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4 549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4 382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6 927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2,7%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20 751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5 868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5 413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5 217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4 253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20 128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4 996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5 162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4 987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4 983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2,6%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22 696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5 582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6 265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5 762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5 087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19 148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4 237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3 959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5 705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5 247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2,5%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и шоферы автомобилей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19 334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4 875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5 608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4 754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4 097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18 418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4 410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4 122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5 251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4 635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5311-2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Няни (в детском саду)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14 161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3 228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2 939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4 289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3 705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15 515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3 536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3 459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3 516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5 004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строители-монтажники и рабочие родственных занятий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11 990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4 754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4 620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1 841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14 540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2 869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5 567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4 963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1,9%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2361-0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начальной школы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12 667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1 831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1 693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6 537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2 606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13 691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2 464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2 312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2 307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6 608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5320-1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по уходу за больными, за исключением на дому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12 040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2 946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2 950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3 010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3 134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13 532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3 992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2 999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3 175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3 366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2411-1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Бухгалтеры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13 057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3 365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3 441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3 123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3 128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12 949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3 555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2 994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3 339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3 061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1,7%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9 137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1 162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1 114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5 078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1 783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11 326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1 803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2 081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2 206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5 236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1,5%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5120-9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повара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12 416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3 111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3 207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3 495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11 124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2 343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2 163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3 072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3 546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1,4%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10 047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2 556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2 573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2 511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2 407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10 380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2 490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2 432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2 834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2 624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1,4%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8 713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4 838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1 656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10 062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1 742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1 663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1 779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4 878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4120-1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Секретари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9 124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2 078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1 975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2 708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2 363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9 309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2 587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2 143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1 840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2 739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5220-9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9 559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1 777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2 403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2 222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3 157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8 832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1 754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1 563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2 731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2 784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2374-9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7 083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1 353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2 681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1 908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8 491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1 793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1 980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1 712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3 006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7212-2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Газорезчики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9 301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2 050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2 552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2 618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8 404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2 085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1 603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2 259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2 457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5210-2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12 962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3 001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3 201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4 155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8 341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2 628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1 357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2 135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2 221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7 197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1 780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1 854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1 706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1 857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8 113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1 525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1 959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2 337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2 292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8341-1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Трактористы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7 078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1 490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2 372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1 971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1 245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7 651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1 510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1 430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2 622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2 089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1,0%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5 564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686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3 152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1 173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6 997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1 188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1 271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1 229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3 309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3422-1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6 598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1 489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1 039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2 733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1 337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6 902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1 570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1 262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1 033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3 037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2634-1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Клинические, консультирующие и школьные психологи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5 872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899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2 124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1 702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6 754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1 701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1 456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1 304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2 293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7533-1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Швеи и другие реставраторы одежды и ткани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7 959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1 501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1 752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1 971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2 735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6 616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1 828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1 370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1 539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1 879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2350-9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иным наукам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5 649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947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2 680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1 238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6 488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1 272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1 249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1 194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2 773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8332-1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5 598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1 118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1 943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1 699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838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6 230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1 099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1 229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2 035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1 867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1323-0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строительных подразделений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5 362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1 023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1 891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1 053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1 395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6 211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1 944</a:t>
                      </a:r>
                    </a:p>
                  </a:txBody>
                  <a:tcPr marL="9525" marR="9525" marT="0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1 034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1 903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1 330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4110-2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по делопроизводству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6 458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1 345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1 316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1 936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1 861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6 091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1 795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1 196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1 240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1 860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5840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7413-2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и ремонтники по высоковольтным линиям электропередач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5 002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1 377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1 299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1 239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cap="none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1 087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5 934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1 285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1 595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1 567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1 487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8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  <a:tr h="288000">
                <a:tc gridSpan="3">
                  <a:txBody>
                    <a:bodyPr/>
                    <a:lstStyle/>
                    <a:p>
                      <a:pPr marL="0" indent="0" algn="ctr" fontAlgn="b"/>
                      <a:r>
                        <a:rPr lang="ru-RU" sz="105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ТОП-30</a:t>
                      </a:r>
                      <a:endParaRPr lang="ru-RU" sz="105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324 189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67 198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74 342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107 138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75 511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1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331 283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72 743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1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67 823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1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80 243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1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110 474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1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43,1%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8894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966073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18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Т</a:t>
            </a:r>
            <a:r>
              <a:rPr lang="ru-RU" dirty="0"/>
              <a:t>ОП-30 вакансий в базовом сценарии по регионам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5398903"/>
              </p:ext>
            </p:extLst>
          </p:nvPr>
        </p:nvGraphicFramePr>
        <p:xfrm>
          <a:off x="141431" y="932400"/>
          <a:ext cx="11961994" cy="5589693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000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3200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3368794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1296000">
                  <a:extLst>
                    <a:ext uri="{9D8B030D-6E8A-4147-A177-3AD203B41FA5}">
                      <a16:colId xmlns:a16="http://schemas.microsoft.com/office/drawing/2014/main" val="460115169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475048949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1192878707"/>
                    </a:ext>
                  </a:extLst>
                </a:gridCol>
                <a:gridCol w="1296000">
                  <a:extLst>
                    <a:ext uri="{9D8B030D-6E8A-4147-A177-3AD203B41FA5}">
                      <a16:colId xmlns:a16="http://schemas.microsoft.com/office/drawing/2014/main" val="1373259417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1693360573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638716962"/>
                    </a:ext>
                  </a:extLst>
                </a:gridCol>
                <a:gridCol w="1296000">
                  <a:extLst>
                    <a:ext uri="{9D8B030D-6E8A-4147-A177-3AD203B41FA5}">
                      <a16:colId xmlns:a16="http://schemas.microsoft.com/office/drawing/2014/main" val="710199319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826588969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2534652590"/>
                    </a:ext>
                  </a:extLst>
                </a:gridCol>
              </a:tblGrid>
              <a:tr h="443373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Регион топ-1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Количество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от общего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Регион топ-2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Количество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от общего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Регион топ-3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Количество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от общего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неквалифицированные рабочие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19 550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30,6%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11 151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17,4%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10 313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16,1%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8 914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16,5%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6 296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4 666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8,6%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5 934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15,3%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В.-Казахстанская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3 440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З.-Казахстанская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3 222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8,3%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2 428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2 379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2 200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9,2%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3 065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14,5%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3 061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14,5%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2 468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11,7%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3 348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16,2%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2 830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1 752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8,5%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2 665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13,6%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2 090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10,7%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1 671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8,5%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и шоферы автомобилей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3 671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18,9%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З.-Казахстанская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1 545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1 443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7,4%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Уборщики в офисах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2 318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13,3%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2 057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11,8%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1 601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9,2%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9112-9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2 573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15,7%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2 389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14,5%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2 358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14,4%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Няни (в детском саду)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2 805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17,4%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2 161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13,4%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9,6%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2 758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18,6%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1 490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1 451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9,8%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2411-1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Бухгалтеры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2 879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20,4%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1 550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1 462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10,4%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5320-1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по уходу за больными, за исключением на дому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1 826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1 824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1 552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11,0%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начальной школы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1 950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14,7%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1 868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14,1%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1 448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10,9%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7119-9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строители-монтажники и рабочие родственных занятий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2 304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17,4%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1 795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10,1%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9329-9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1 725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1 439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1 426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10,8%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5120-9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повара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2 569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19,8%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2 102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16,2%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1 313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10,1%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2350-2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1 452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12,7%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8,8%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999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8,7%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7239-2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1 963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17,3%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В.-Казахстанская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1 370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12,0%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1 280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11,3%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5220-9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2 430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2 153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1 511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14,3%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2350-1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1 023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З.-Казахстанская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8,1%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4120-1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Секретари (общий профиль)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1 129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8,5%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5210-2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3 007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30,3%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1 579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15,9%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8,9%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9410-2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Помощники на кухне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4 323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44,9%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9,8%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З.-Казахстанская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5,8%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9622-1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Смотрители и сторожи зданий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1 896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19,9%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З.-Казахстанская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8,2%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9333-1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Портовые грузчики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2 021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21,5%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1 310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8,3%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7212-2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Газорезчики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1 944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21,6%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В.-Казахстанская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17,2%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10,1%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2374-9</a:t>
                      </a:r>
                    </a:p>
                  </a:txBody>
                  <a:tcPr marL="9525" marR="9525" marT="9525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12,7%</a:t>
                      </a:r>
                    </a:p>
                  </a:txBody>
                  <a:tcPr marL="9525" marR="9525" marT="9525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11,8%</a:t>
                      </a:r>
                    </a:p>
                  </a:txBody>
                  <a:tcPr marL="9525" marR="9525" marT="9525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10,5%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CCE5E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3007536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7412-1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1 477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18,5%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В.-Казахстанская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1 345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16,9%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1 137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14,2%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9734777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19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Т</a:t>
            </a:r>
            <a:r>
              <a:rPr lang="ru-RU" dirty="0"/>
              <a:t>ОП-30 вакансий в базовом сценарии (квалифицированный труд)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6841152"/>
              </p:ext>
            </p:extLst>
          </p:nvPr>
        </p:nvGraphicFramePr>
        <p:xfrm>
          <a:off x="141431" y="932400"/>
          <a:ext cx="11962800" cy="5589693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000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3200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336960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1296000">
                  <a:extLst>
                    <a:ext uri="{9D8B030D-6E8A-4147-A177-3AD203B41FA5}">
                      <a16:colId xmlns:a16="http://schemas.microsoft.com/office/drawing/2014/main" val="460115169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475048949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1192878707"/>
                    </a:ext>
                  </a:extLst>
                </a:gridCol>
                <a:gridCol w="1296000">
                  <a:extLst>
                    <a:ext uri="{9D8B030D-6E8A-4147-A177-3AD203B41FA5}">
                      <a16:colId xmlns:a16="http://schemas.microsoft.com/office/drawing/2014/main" val="1373259417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1693360573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638716962"/>
                    </a:ext>
                  </a:extLst>
                </a:gridCol>
                <a:gridCol w="1296000">
                  <a:extLst>
                    <a:ext uri="{9D8B030D-6E8A-4147-A177-3AD203B41FA5}">
                      <a16:colId xmlns:a16="http://schemas.microsoft.com/office/drawing/2014/main" val="710199319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826588969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2534652590"/>
                    </a:ext>
                  </a:extLst>
                </a:gridCol>
              </a:tblGrid>
              <a:tr h="443373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Регион топ-1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Количество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от общего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Регион топ-2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Количество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от общего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Регион топ-3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Количество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от общего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2 428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10,2%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2 379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9,9%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2 200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9,2%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3 065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3 061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2 468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11,7%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3 348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16,2%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2 830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13,7%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1 752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8,5%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2 665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2 090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1 671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8,5%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и шоферы автомобилей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3 671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18,9%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З.-Казахстанская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1 545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1 443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7,4%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Няни (в детском саду)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2 805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17,4%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2 161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9,6%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2411-1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Бухгалтеры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2 879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20,4%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1 550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1 462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10,4%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5320-1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по уходу за больными, за исключением на дому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1 826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1 824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1 552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11,0%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начальной школы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1 950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14,7%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1 868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14,1%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1 448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10,9%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7119-9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строители-монтажники и рабочие родственных занятий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2 304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17,4%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1 795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13,5%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10,1%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5120-9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повара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2 569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19,8%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2 102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16,2%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1 313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10,1%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2350-2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1 452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999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8,7%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7239-2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1 963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17,3%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В.-Казахстанская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1 370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1 280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11,3%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5220-9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2 430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2 153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1 511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14,3%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2350-1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10,1%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1 023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9,8%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З.-Казахстанская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8,1%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4120-1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Секретари (общий профиль)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1 129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8,5%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5210-2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3 007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30,3%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1 579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15,9%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8,9%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7212-2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Газорезчики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1 944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21,6%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В.-Казахстанская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17,2%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10,1%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2374-9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12,7%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11,8%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10,5%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7412-1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1 477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18,5%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В.-Казахстанская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1 345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16,9%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1 137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14,2%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8341-1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Трактористы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2 723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34,7%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С.-Казахстанская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11,1%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3422-1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8,2%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1323-0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строительных подразделений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2 634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36,7%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1383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19,3%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В.-Казахстанская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9,7%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7533-1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Швеи и другие реставраторы одежды и ткани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1 269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18,0%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10,8%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2634-1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Клинические, консультирующие и школьные психологи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10,8%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7,8%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2350-4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8,9%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4110-2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по делопроизводству</a:t>
                      </a: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7,1%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2350-9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прочим наукам</a:t>
                      </a: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8,5%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8332-1</a:t>
                      </a:r>
                    </a:p>
                  </a:txBody>
                  <a:tcPr marL="9525" marR="9525" marT="9525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14,7%</a:t>
                      </a:r>
                    </a:p>
                  </a:txBody>
                  <a:tcPr marL="9525" marR="9525" marT="9525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12,7%</a:t>
                      </a:r>
                    </a:p>
                  </a:txBody>
                  <a:tcPr marL="9525" marR="9525" marT="9525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В.-Казахстанская</a:t>
                      </a:r>
                    </a:p>
                  </a:txBody>
                  <a:tcPr marL="9525" marR="9525" marT="9525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solidFill>
                      <a:srgbClr val="CCE5E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8,2%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CCE5E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3007536"/>
                  </a:ext>
                </a:extLst>
              </a:tr>
              <a:tr h="171544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7413-2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и ремонтники по высоковольтным линиям электропередач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З.-Казахстанская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1 199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20,0%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С.-Казахстанская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16,4%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В.-Казахстанская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14,2%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6502490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20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топа вакансий по регионам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7729097"/>
              </p:ext>
            </p:extLst>
          </p:nvPr>
        </p:nvGraphicFramePr>
        <p:xfrm>
          <a:off x="141431" y="932400"/>
          <a:ext cx="11952000" cy="5567684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1836000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1764000">
                  <a:extLst>
                    <a:ext uri="{9D8B030D-6E8A-4147-A177-3AD203B41FA5}">
                      <a16:colId xmlns:a16="http://schemas.microsoft.com/office/drawing/2014/main" val="460115169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475048949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1192878707"/>
                    </a:ext>
                  </a:extLst>
                </a:gridCol>
                <a:gridCol w="1764000">
                  <a:extLst>
                    <a:ext uri="{9D8B030D-6E8A-4147-A177-3AD203B41FA5}">
                      <a16:colId xmlns:a16="http://schemas.microsoft.com/office/drawing/2014/main" val="1373259417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169336057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3638716962"/>
                    </a:ext>
                  </a:extLst>
                </a:gridCol>
                <a:gridCol w="1764000">
                  <a:extLst>
                    <a:ext uri="{9D8B030D-6E8A-4147-A177-3AD203B41FA5}">
                      <a16:colId xmlns:a16="http://schemas.microsoft.com/office/drawing/2014/main" val="710199319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826588969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2534652590"/>
                    </a:ext>
                  </a:extLst>
                </a:gridCol>
              </a:tblGrid>
              <a:tr h="18894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Регион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Профессия топ-1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Количество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от общего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Профессия топ-2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Количество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от общего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Профессия топ-3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Количество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от общего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Область Абай</a:t>
                      </a:r>
                    </a:p>
                  </a:txBody>
                  <a:tcPr marL="68580" marR="68580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2 161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10,6%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3,7%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Акмолинская область</a:t>
                      </a:r>
                    </a:p>
                  </a:txBody>
                  <a:tcPr marL="68580" marR="68580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Трактористы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2,9%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Актюбинская область</a:t>
                      </a: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неквалифицированные рабочие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11 151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6 296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9,5%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3 065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4,6%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Алматинская область</a:t>
                      </a:r>
                    </a:p>
                  </a:txBody>
                  <a:tcPr marL="68580" marR="68580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4 549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неквалифицированные рабочие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1 774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5,4%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Атырауская область</a:t>
                      </a: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1 846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4,4%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1 671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2,7%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Западно-Казахстанская область</a:t>
                      </a:r>
                    </a:p>
                  </a:txBody>
                  <a:tcPr marL="68580" marR="68580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1 545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Жамбылская область</a:t>
                      </a: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неквалифицированные рабочие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10 313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16,6%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8 914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14,4%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2 379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3,8%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8713347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Область </a:t>
                      </a:r>
                      <a:r>
                        <a:rPr lang="ru-RU" sz="1000" b="0" i="0" u="none" strike="noStrike" cap="none" dirty="0" err="1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Жетісу</a:t>
                      </a:r>
                      <a:endParaRPr lang="ru-RU" sz="10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8580" marR="68580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неквалифицированные рабочие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1 150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3,8%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4709772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Карагандинская область</a:t>
                      </a: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2 710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3,2%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Уборщики и прислуга в отелях и аналогичных учреждениях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2 573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2 292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2,7%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8780093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Костанайская область</a:t>
                      </a:r>
                    </a:p>
                  </a:txBody>
                  <a:tcPr marL="68580" marR="68580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Личные водители и шоферы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3,1%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3291215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Кызылординская область</a:t>
                      </a: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4 666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14,5%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неквалифицированные рабочие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3 415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10,6%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1 306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4,1%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2528614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Мангистауская область</a:t>
                      </a:r>
                    </a:p>
                  </a:txBody>
                  <a:tcPr marL="68580" marR="68580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1 674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неквалифицированные рабочие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4,2%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6959773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Павлодарская область</a:t>
                      </a: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3 061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4,6%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2 270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3,4%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1 963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2,9%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6121263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Северо-Казахстанская область</a:t>
                      </a:r>
                    </a:p>
                  </a:txBody>
                  <a:tcPr marL="68580" marR="68580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и ремонтники по высоковольтным линиям электропередач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Трактористы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0796337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Туркестанская область</a:t>
                      </a: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неквалифицированные рабочие.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19 550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32,1%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3 859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2 394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3,9%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5882912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Область </a:t>
                      </a:r>
                      <a:r>
                        <a:rPr lang="ru-RU" sz="1000" b="0" i="0" u="none" strike="noStrike" cap="none" dirty="0" err="1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Ұлытау</a:t>
                      </a:r>
                      <a:endParaRPr lang="ru-RU" sz="10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8580" marR="68580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4,0%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6394300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Восточно-Казахстанская область</a:t>
                      </a: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3 440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Газорезчики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1 549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1 437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2,5%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508275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Г. Астана</a:t>
                      </a:r>
                    </a:p>
                  </a:txBody>
                  <a:tcPr marL="68580" marR="68580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5 934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1419152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Г. Алматы</a:t>
                      </a: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Помощники на кухне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4 323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3,5%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неквалифицированные рабочие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3 993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3,2%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Продавцы магазинов и их помощники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3 007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Г. Шымкент</a:t>
                      </a:r>
                    </a:p>
                  </a:txBody>
                  <a:tcPr marL="68580" marR="68580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1 850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6,2%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неквалифицированные рабочие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1 019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3,4%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901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0755299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21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топа вакансий по регионам (квалифицированный труд)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2288114"/>
              </p:ext>
            </p:extLst>
          </p:nvPr>
        </p:nvGraphicFramePr>
        <p:xfrm>
          <a:off x="141431" y="932400"/>
          <a:ext cx="11952000" cy="5567684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1836000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1764000">
                  <a:extLst>
                    <a:ext uri="{9D8B030D-6E8A-4147-A177-3AD203B41FA5}">
                      <a16:colId xmlns:a16="http://schemas.microsoft.com/office/drawing/2014/main" val="460115169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475048949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1192878707"/>
                    </a:ext>
                  </a:extLst>
                </a:gridCol>
                <a:gridCol w="1764000">
                  <a:extLst>
                    <a:ext uri="{9D8B030D-6E8A-4147-A177-3AD203B41FA5}">
                      <a16:colId xmlns:a16="http://schemas.microsoft.com/office/drawing/2014/main" val="1373259417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169336057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3638716962"/>
                    </a:ext>
                  </a:extLst>
                </a:gridCol>
                <a:gridCol w="1764000">
                  <a:extLst>
                    <a:ext uri="{9D8B030D-6E8A-4147-A177-3AD203B41FA5}">
                      <a16:colId xmlns:a16="http://schemas.microsoft.com/office/drawing/2014/main" val="710199319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826588969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2534652590"/>
                    </a:ext>
                  </a:extLst>
                </a:gridCol>
              </a:tblGrid>
              <a:tr h="18894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Регион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Профессия топ-1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Количество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от общего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Профессия топ-2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Количество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от общего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Профессия топ-3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Количество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от общего</a:t>
                      </a: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Область Абай</a:t>
                      </a:r>
                    </a:p>
                  </a:txBody>
                  <a:tcPr marL="68580" marR="68580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4,9%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Акмолинская область</a:t>
                      </a:r>
                    </a:p>
                  </a:txBody>
                  <a:tcPr marL="68580" marR="68580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3,2%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Актюбинская область</a:t>
                      </a: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3 065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7,8%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1 141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2,8%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Алматинская область</a:t>
                      </a:r>
                    </a:p>
                  </a:txBody>
                  <a:tcPr marL="68580" marR="68580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1 774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4,1%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Атырауская область</a:t>
                      </a: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1 846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5,2%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1 671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4,7%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3,0%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Западно-Казахстанская область</a:t>
                      </a:r>
                    </a:p>
                  </a:txBody>
                  <a:tcPr marL="68580" marR="68580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1 545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линиям электропередач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1 199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3,2%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Жамбылская область</a:t>
                      </a: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2 379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1 452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1 448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4,3%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8713347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Область </a:t>
                      </a:r>
                      <a:r>
                        <a:rPr lang="ru-RU" sz="1000" b="0" i="0" u="none" strike="noStrike" cap="none" dirty="0" err="1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Жетісу</a:t>
                      </a:r>
                      <a:endParaRPr lang="ru-RU" sz="10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8580" marR="68580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1 446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3,3%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4709772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Карагандинская область</a:t>
                      </a: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2 075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3,1%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1 944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1 691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8780093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Костанайская область</a:t>
                      </a:r>
                    </a:p>
                  </a:txBody>
                  <a:tcPr marL="68580" marR="68580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3 671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3 348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2 879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3,3%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3291215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Кызылординская область</a:t>
                      </a: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строители-монтажники и рабочие родственных занятий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3,7%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другие реставраторы одежды и ткани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3,6%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2528614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Мангистауская область</a:t>
                      </a:r>
                    </a:p>
                  </a:txBody>
                  <a:tcPr marL="68580" marR="68580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3,4%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6959773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Павлодарская область</a:t>
                      </a: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3 061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1 963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3,8%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1 477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2,8%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6121263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Северо-Казахстанская область</a:t>
                      </a:r>
                    </a:p>
                  </a:txBody>
                  <a:tcPr marL="68580" marR="68580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линиям электропередач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3,1%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0796337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Туркестанская область</a:t>
                      </a: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5,6%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1 367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3,4%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5882912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Область </a:t>
                      </a:r>
                      <a:r>
                        <a:rPr lang="ru-RU" sz="1000" b="0" i="0" u="none" strike="noStrike" cap="none" dirty="0" err="1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Ұлытау</a:t>
                      </a:r>
                      <a:endParaRPr lang="ru-RU" sz="10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8580" marR="68580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ctr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3,5%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6394300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Восточно-Казахстанская область</a:t>
                      </a: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3,2%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1 370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2,8%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1 345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2,8%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508275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Г. Астана</a:t>
                      </a:r>
                    </a:p>
                  </a:txBody>
                  <a:tcPr marL="68580" marR="68580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2 830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2 200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2 161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1419152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Г. Алматы</a:t>
                      </a:r>
                    </a:p>
                  </a:txBody>
                  <a:tcPr marL="68580" marR="68580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3 007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2 805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2 665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689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ru-RU" sz="10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Г. Шымкент</a:t>
                      </a:r>
                    </a:p>
                  </a:txBody>
                  <a:tcPr marL="68580" marR="68580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другие реставраторы одежды и ткани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3,4%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3,0%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1256371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22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BD3A24C-FDA6-E9B0-CB0E-062E1E9A9640}"/>
              </a:ext>
            </a:extLst>
          </p:cNvPr>
          <p:cNvSpPr txBox="1"/>
          <p:nvPr/>
        </p:nvSpPr>
        <p:spPr>
          <a:xfrm>
            <a:off x="1724025" y="1343030"/>
            <a:ext cx="8805654" cy="4057645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ct val="80000"/>
              </a:lnSpc>
            </a:pPr>
            <a:r>
              <a:rPr lang="ru-RU" sz="4800" dirty="0">
                <a:solidFill>
                  <a:srgbClr val="007F76"/>
                </a:solidFill>
                <a:latin typeface="Arial Black" pitchFamily="34" charset="0"/>
              </a:rPr>
              <a:t>Региональные обзоры</a:t>
            </a:r>
          </a:p>
        </p:txBody>
      </p:sp>
    </p:spTree>
    <p:extLst>
      <p:ext uri="{BB962C8B-B14F-4D97-AF65-F5344CB8AC3E}">
        <p14:creationId xmlns:p14="http://schemas.microsoft.com/office/powerpoint/2010/main" val="297902982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23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области Абай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99521153"/>
              </p:ext>
            </p:extLst>
          </p:nvPr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4953984"/>
              </p:ext>
            </p:extLst>
          </p:nvPr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60178403"/>
              </p:ext>
            </p:extLst>
          </p:nvPr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20,4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21,8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19,5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2090563"/>
              </p:ext>
            </p:extLst>
          </p:nvPr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4 600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4 198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5 294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6 265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6756668"/>
              </p:ext>
            </p:extLst>
          </p:nvPr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4 600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4 545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5 735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6 880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7270388"/>
              </p:ext>
            </p:extLst>
          </p:nvPr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4 600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3 874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4 851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6 209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210227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24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области Абай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9437463"/>
              </p:ext>
            </p:extLst>
          </p:nvPr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3 357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760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1 359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17,8%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Неквалифицированные рабочие в производстве продукции сельского хозяйства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9211-3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Операторы по выработке электроэнергии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8186-0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Трактористы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8341-1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4 674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475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2 729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691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779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25,6%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2,7%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Специалисты-профессионалы занятий, связанных с хранением информации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2622-9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-</a:t>
                      </a:r>
                      <a:endParaRPr lang="ru-KZ" sz="900" b="0" i="0" u="none" strike="noStrike" cap="none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Уборщики и прислуга в отелях и аналогичных учреждениях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1,9%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1 740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465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7,8%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Операторы по выработке электроэнергии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8186-0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Неквалифицированные рабочие обрабатывающей промышленности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9329-9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Дворники и уборщики открытых территорий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1 776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949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585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8,9%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неквалифицированные 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5,7%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Воспитатели в дошкольном образовании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7997039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25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области Абай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10,6%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3,7%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9112-9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Уборщики и прислуга в отелях и аналогичных учреждениях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2411-1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Бухгалтеры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4224-5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</a:t>
                      </a:r>
                      <a:r>
                        <a:rPr lang="en-US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Call-</a:t>
                      </a: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центров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1,5%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29,0%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9,6%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3,2%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5320-1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больными, за исключением на дому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2411-1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9112-9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и прислуга в отелях и аналогичных учреждениях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28,5%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12,9%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9112-9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и прислуга в отелях и аналогичных учреждениях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4224-5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Call-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центров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31,3%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9895963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26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Акмолинской области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/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/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/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</a:t>
            </a:r>
            <a:r>
              <a:rPr lang="ru-RU" sz="1800" kern="0" dirty="0"/>
              <a:t>38</a:t>
            </a:r>
            <a:r>
              <a:rPr lang="en-US" sz="1800" kern="0" dirty="0"/>
              <a:t>,</a:t>
            </a:r>
            <a:r>
              <a:rPr lang="ru-RU" sz="1800" kern="0" dirty="0"/>
              <a:t>3</a:t>
            </a:r>
            <a:r>
              <a:rPr lang="en-US" sz="1800" kern="0" dirty="0"/>
              <a:t>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38,9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37,3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8 915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7 814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10 089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11 507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8 915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7 955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11 714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8 915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7 403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9 870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11 088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5389498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27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Акмолинской области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/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3 748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755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1 096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1 660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10,8%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Операторы по выработке электроэнергии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8186-0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Слесари промышленного оборудования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Средний медицинский персонал по уходу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Дворники и уборщики открытых территорий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766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9 493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3 787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2 447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2 815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19,6%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Трактористы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8341-1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1 412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Водители и шоферы автомобилей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Средний медицинский персонал по уходу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Иные строители-монтажники и рабочие родственных занятий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1 004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331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2,1%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2 180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491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459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693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5,6%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Слесари промышленного оборудования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Стенографисты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4120-2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-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1 374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566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3,7%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Средний медицинский персонал по уходу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Слесари промышленного оборудования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2587434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28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Акмолинской области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3,3%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3,1%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8341-1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7239-2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5120-9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8 684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3 103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3 163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24,8%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4,3%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8341-1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7239-2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7413-2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линиям электропередач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5120-9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2350-1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24,6%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3,5%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8341-1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7239-2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5320-1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больными, за исключением на дому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3 150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24,7%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400900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29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Актюбинской области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/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/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/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</a:t>
            </a:r>
            <a:r>
              <a:rPr lang="ru-RU" sz="1800" kern="0" dirty="0"/>
              <a:t>65</a:t>
            </a:r>
            <a:r>
              <a:rPr lang="en-US" sz="1800" kern="0" dirty="0"/>
              <a:t>,</a:t>
            </a:r>
            <a:r>
              <a:rPr lang="ru-RU" sz="1800" kern="0" dirty="0"/>
              <a:t>9</a:t>
            </a:r>
            <a:r>
              <a:rPr lang="en-US" sz="1800" kern="0" dirty="0"/>
              <a:t>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63,9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62,7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8 912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13 140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10 848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8 912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13 471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19 719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8 928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8 912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9 851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2927900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30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Актюбинской области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/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6 025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1 166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1 789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2 527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14,4%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Операторы котельных установок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8182-2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1 783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Воспитатели в дошкольном образовании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1 126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367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2,7%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17 776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989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7 592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5 262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3 933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34,5%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Операторы котельных установок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8182-2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1 457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Воспитатели в дошкольном образовании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Иные 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1 088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452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2,1%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10 238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1 166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3 680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3 040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2 352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18,9%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1 787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Операторы котельных установок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8182-2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1 432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Дворники и уборщики открытых территорий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1 344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603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2,5%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10 926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576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5 024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2 920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2 406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17,7%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4 609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2 204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1 655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2 753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1 766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Операторы котельных установок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8182-2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1487343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31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Актюбинской области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5 024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5 408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3 879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16,9%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9,5%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1,4%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7533-1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другие реставраторы одежды и ткани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25 633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9 668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7 841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6 007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28 488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5 527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10 534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10 084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43,2%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5 024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10 816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4 515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3 808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16,9%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8,1%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3,2%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1,5%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1,5%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7533-1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другие реставраторы одежды и ткани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1,3%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25 633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9 668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7 841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6 007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5 557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9 167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9 246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41,2%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5 024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4 610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3 238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15,1%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7533-1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другие реставраторы одежды и ткани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25 442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9 656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7 916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5 975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25 972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4 439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10 006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9 380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41,4%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3103710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32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Алматинской области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37532973"/>
              </p:ext>
            </p:extLst>
          </p:nvPr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/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/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</a:t>
            </a:r>
            <a:r>
              <a:rPr lang="ru-RU" sz="1800" kern="0" dirty="0"/>
              <a:t>32</a:t>
            </a:r>
            <a:r>
              <a:rPr lang="en-US" sz="1800" kern="0" dirty="0"/>
              <a:t>,</a:t>
            </a:r>
            <a:r>
              <a:rPr lang="ru-RU" sz="1800" kern="0" dirty="0"/>
              <a:t>9</a:t>
            </a:r>
            <a:r>
              <a:rPr lang="en-US" sz="1800" kern="0" dirty="0"/>
              <a:t>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36,8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31,2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6 850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6 138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8 036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11 840</a:t>
                      </a:r>
                    </a:p>
                  </a:txBody>
                  <a:tcPr marL="9525" marR="9525" marT="9525" marB="0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6 850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6 850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11 675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5678145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33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Алматинской области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/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8 902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364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1 799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3 259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3 480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36,0%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Неквалифицированные рабочие в производстве продукции сельского хозяйства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9211-3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Средний медицинский персонал по уходу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Фермеры и рабочие по выращиванию полевых культур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6111-1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-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13 887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602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1 805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4 842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6 638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40,3%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учителя средней школы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строители-монтажники и рабочие родственных занятий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Учителя начальной школы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2361-0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701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10 253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767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1 254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1 830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6 402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28,4%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1 919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3,7%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Учителя начальной школы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2361-0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Дворники и уборщики открытых территорий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777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374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2,1%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7 420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610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873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1 660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4 277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20,9%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3 709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Учителя начальной школы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2361-0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Учителя средней школы по математическим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3921739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34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Алматинской области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13,8%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4 277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5,7%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3,1%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6 330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7 050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13 375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3 194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5 578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40,7%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13,2%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4 277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9,3%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3,7%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7533-1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другие реставраторы одежды и ткани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17 448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6 271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7 001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4 078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6 806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43,8%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14,8%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4 277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9211-2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в животноводстве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6 269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7 024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5 907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42,3%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14502993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35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Атырауской области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/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/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/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</a:t>
            </a:r>
            <a:r>
              <a:rPr lang="ru-RU" sz="1800" kern="0" dirty="0"/>
              <a:t>42</a:t>
            </a:r>
            <a:r>
              <a:rPr lang="en-US" sz="1800" kern="0" dirty="0"/>
              <a:t>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44,4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40,6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8 538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9 884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12 816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8 538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11 639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13 220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8 538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9 374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12 359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204389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36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Атырауской области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/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3 164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500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567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824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1 273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10,4%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Помощники на кухне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9410-2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Операторы котельных установок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8182-2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Воспитатели в дошкольном образовании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755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2,5%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5 419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1 942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1 819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1 136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18,8%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строители-монтажники и рабочие родственных занятий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Операторы котельных установок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8182-2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Воспитатели в дошкольном образовании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703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2 733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486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610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674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6,8%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Воспитатели в дошкольном образовании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Няни (в детском саду)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5311-2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1 730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513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4,4%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Воспитатели в дошкольном образовании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1 412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кассиры и продавцы билетов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5220-9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2,7%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Уборщики в офисах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9113-0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8538205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37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Атырауской области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4,4%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5220-9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10 674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3 432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10 813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3 834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25,8%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3,9%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3,8%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5220-9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10 628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3 316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3 720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25,6%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4,1%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5220-9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5210-2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котельных установок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3 022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3 411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3 800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27,1%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5523555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38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З.-Казахстанской области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/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/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/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</a:t>
            </a:r>
            <a:r>
              <a:rPr lang="ru-RU" sz="1800" kern="0" dirty="0"/>
              <a:t>49,3</a:t>
            </a:r>
            <a:r>
              <a:rPr lang="en-US" sz="1800" kern="0" dirty="0"/>
              <a:t>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49,5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48,4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8 538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10 279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12 414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8 538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10 699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12 378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8 538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11 697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15 344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2548104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39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З.-Казахстанской области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/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4 375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643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1 115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955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1 662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11,3%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Операторы котельных установок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8182-2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2 958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2 641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7,7%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Воспитатели в дошкольном образовании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уборщики и прислуга в отелях и аналогичных учреждениях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Водители и шоферы автомобилей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1 092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2,8%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5 229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577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2 237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1 230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1 185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14,0%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Операторы котельных установок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8182-2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3 396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2 961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2 705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строители-монтажники и рабочие родственных занятий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Водители и шоферы автомобилей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Операторы котельных установок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8182-2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2 995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2 725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6,6%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неквалифицированные 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2 419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2 276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Статистики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2120-3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Водители и шоферы автомобилей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908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Операторы котельных установок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8182-2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2 959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2 754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6,2%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2 852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неквалифицированные 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2 266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4,7%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Водители и шоферы автомобилей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1 434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23727439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40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З.-Казахстанской области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6,5%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3,1%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7413-2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линиям электропередач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9622-1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Смотрители и сторожи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12 775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3 850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3 727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13 202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3 049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3 326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4 518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26,8%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6,9%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7413-2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линиям электропередач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9622-1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Смотрители и сторожи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11 335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3 125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12 982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4 215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26,2%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6,6%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7413-2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линиям электропередач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9112-9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и прислуга в отелях и аналогичных учреждениях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12 742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4 060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3 598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13 499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3 423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3 156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4 677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27,9%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127382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41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Жамбылской области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/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/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/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</a:t>
            </a:r>
            <a:r>
              <a:rPr lang="ru-RU" sz="1800" kern="0" dirty="0"/>
              <a:t>62,1</a:t>
            </a:r>
            <a:r>
              <a:rPr lang="en-US" sz="1800" kern="0" dirty="0"/>
              <a:t>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60,8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61,7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10 272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11 958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18 747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21 077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10 736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9 239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10 272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10 272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12 371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20 512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10 792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371873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42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Жамбылской области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/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10 553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662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2 035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3 125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4 731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27,8%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Воспитатели в дошкольном образовании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Средний медицинский персонал по уходу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735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1,9%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19 923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1 354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6 912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7 643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4 014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40,4%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9312-2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-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1 477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Экологи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2133-1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899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752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1,8%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10 291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949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3 586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3 879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1 877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20,6%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2 373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1 944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1 765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Служащие по маркетинговым исследованиям и социологическим опросам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4314-2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1 680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-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1 125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554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3,4%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12 511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647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6 065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2 015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3 784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21,6%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6 433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1 743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1 908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2 294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2 377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1 749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Иные 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1 491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3298094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43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Жамбылской области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6 065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3 784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5 044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3 434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16,6%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8 914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14,4%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3,2%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9329-9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1,5%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29 576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3 071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10 353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7 445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8 707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30 901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5 500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10 838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11 192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49,8%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6 065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3 784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4 385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16,1%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12,5%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3,6%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1,5%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29 576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3 071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10 353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7 445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8 707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29 204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5 826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9 633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10 374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48,0%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6 065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3 784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11 722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5 658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3 779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19,0%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29 576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3 071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10 353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7 445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8 707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31 502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5 989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11 057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11 085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51,0%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4425272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44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области </a:t>
            </a:r>
            <a:r>
              <a:rPr lang="ru-RU" dirty="0" err="1"/>
              <a:t>Жетісу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/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/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/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</a:t>
            </a:r>
            <a:r>
              <a:rPr lang="ru-RU" sz="1800" kern="0" dirty="0"/>
              <a:t>3</a:t>
            </a:r>
            <a:r>
              <a:rPr lang="en-US" sz="1800" kern="0" dirty="0"/>
              <a:t>0,</a:t>
            </a:r>
            <a:r>
              <a:rPr lang="ru-RU" sz="1800" kern="0" dirty="0"/>
              <a:t>3</a:t>
            </a:r>
            <a:r>
              <a:rPr lang="en-US" sz="1800" kern="0" dirty="0"/>
              <a:t>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30,7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28,7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k-KZ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6 237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11 076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k-KZ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6 237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10 732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k-KZ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6 237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10 149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069282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45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области </a:t>
            </a:r>
            <a:r>
              <a:rPr lang="ru-RU" dirty="0" err="1"/>
              <a:t>Жеті</a:t>
            </a:r>
            <a:r>
              <a:rPr lang="en-US" dirty="0"/>
              <a:t>c</a:t>
            </a:r>
            <a:r>
              <a:rPr lang="ru-RU" dirty="0"/>
              <a:t>у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/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6 033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1 457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1 326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2 845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26,2%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Неквалифицированные рабочие в производстве продукции сельского хозяйства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9211-3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Средний медицинский персонал по уходу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2,7%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504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11 265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398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2 023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3 428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5 416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39,9%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строители-монтажники и рабочие родственных занятий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Неквалифицированные рабочие в производстве продукции сельского хозяйства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9211-3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9312-2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609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7 446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1 396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2 066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3 461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26,4%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Неквалифицированные рабочие в производстве продукции сельского хозяйства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9211-3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Дворники и уборщики открытых территорий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759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2,7%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5 232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412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942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3 046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17,1%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Неквалифицированные рабочие в производстве продукции сельского хозяйства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9211-3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301295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46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области </a:t>
            </a:r>
            <a:r>
              <a:rPr lang="ru-RU" dirty="0" err="1"/>
              <a:t>Жетісу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3 046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7,5%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4,8%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9211-3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в производстве продукции сельского хозяйства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12 508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3 340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5 698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10 048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2 620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4 056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33,1%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3 046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9,1%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4,8%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3,1%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9211-3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в производстве продукции сельского хозяйства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2374-9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12 508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3 340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5 698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10 488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3 980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34,2%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5,0%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3 046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3 317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5 520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30,9%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950895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47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Карагандинской области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/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/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/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</a:t>
            </a:r>
            <a:r>
              <a:rPr lang="ru-RU" sz="1800" kern="0" dirty="0"/>
              <a:t>85,2</a:t>
            </a:r>
            <a:r>
              <a:rPr lang="en-US" sz="1800" kern="0" dirty="0"/>
              <a:t>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89,1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83,7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18 137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18 861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25 102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18 137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19 844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26 861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18 137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17 130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23 182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35763979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48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Карагандинской области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/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7 449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797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1 810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2 332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2 510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11,6%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Специалисты-профессионалы в области подбора и использования персонала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2422-1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3 448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2 244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Средний медицинский персонал по уходу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1 982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уборщики и прислуга в отелях и аналогичных учреждениях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Водители и шоферы автомобилей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1 591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393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462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2,5%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9 640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578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4 659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2 503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1 900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14,1%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строители-монтажники и рабочие родственных занятий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2 266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9312-2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1 994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Дворники и уборщики открытых территорий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1 642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475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496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387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2 725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805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789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683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3,6%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2 058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2,7%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2 054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2,7%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1 990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Газорезчики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7212-2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1 880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554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459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2,5%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3 262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460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877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825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1 100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4,1%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2 427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уборщики и прислуга в отелях и аналогичных учреждениях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2 190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2,7%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2 053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Иные 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2 026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1145894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49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Карагандинской области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3,2%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9112-9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и прислуга в отелях и аналогичных учреждениях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7212-2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19 911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3 129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5 177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6 280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5 325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20 250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3 902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4 503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5 383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6 462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23,8%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3,6%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3,0%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9112-9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и прислуга в отелях и аналогичных учреждениях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9329-9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7239-2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17 899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2 895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4 728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5 810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4 466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20 886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3 603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4 751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5 788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6 744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23,4%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3,8%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9112-9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и прислуга в отелях и аналогичных учреждениях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19 827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3 061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5 217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6 475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5 074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20 604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3 789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3 993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5 854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6 968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24,6%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4336515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50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Костанайской области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/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/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/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</a:t>
            </a:r>
            <a:r>
              <a:rPr lang="ru-RU" sz="1800" kern="0" dirty="0"/>
              <a:t>109,7</a:t>
            </a:r>
            <a:r>
              <a:rPr lang="en-US" sz="1800" kern="0" dirty="0"/>
              <a:t>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118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102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18 137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25 564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31 639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31 029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18 137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28 415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35 156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32 927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18 137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22 911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30 567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27 071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17452970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51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Костанайской области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/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Водители и шоферы автомобилей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4 520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992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1 223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1 074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1 231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6,6%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4 416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неквалифицированные 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4 318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1 429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Официанты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5130-3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2 740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Иные операторы по производству текстильной, меховой и кожаной продукции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8159-9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2 197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736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3,2%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8 987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669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4 116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2 246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1 956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11,2%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Водители и шоферы автомобилей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4 729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3 868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Официанты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5130-3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3 406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Иные строители-монтажники и рабочие родственных занятий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2 988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1 457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1 136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339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3,7%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Водители и шоферы автомобилей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5 517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1 243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1 705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1 261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1 308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5,4%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3 898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неквалифицированные 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3 513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Официанты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5130-3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3 036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Дворники и уборщики открытых территорий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2 874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519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1 004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627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2,8%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Водители и шоферы автомобилей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4 061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1 177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1 394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555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4,0%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3 240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неквалифицированные 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3 212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Средний медицинский персонал по уходу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3 198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2 872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57175402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52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Костанайской области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3,6%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2411-1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8341-1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1323-0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строительных подразделений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3349-0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Вспомогательный профессиональный персонал АУД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26 901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6 477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8 929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6 602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4 893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4 502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6 553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8 966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8 418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25,9%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3,5%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3,4%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8341-1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2,8%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2411-1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строительных подразделений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9321-0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Упаковщики вручную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6 596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8 399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6 226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4 922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30 883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4 808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7 169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10 047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8 859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26,2%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3,7%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2411-1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8341-1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3349-0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Вспомогательный профессиональный персонал АУД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6 827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9 350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6 889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4 969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26 517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4 472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5 846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9 162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7 037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26,0%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05292407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53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Кызылординской области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/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/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/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</a:t>
            </a:r>
            <a:r>
              <a:rPr lang="ru-RU" sz="1800" kern="0" dirty="0"/>
              <a:t>32,2</a:t>
            </a:r>
            <a:r>
              <a:rPr lang="en-US" sz="1800" kern="0" dirty="0"/>
              <a:t>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34,2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31,6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6 719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6 719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6 719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6680627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54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Кызылординской области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/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6 768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686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801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2 834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2 447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30,9%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Средний медицинский персонал по уходу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Операторы котельных установок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8182-2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Операторы по выработке электроэнергии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8186-0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487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10 101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1 093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3 971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2 664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2 373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33,0%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Продавцы магазинов и их помощники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5210-2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строители-монтажники и рабочие родственных занятий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Операторы котельных установок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8182-2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-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Средний медицинский персонал по уходу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622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6 455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679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1 109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1 546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3 121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21,0%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2 306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Водители и шоферы автомобилей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766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2,5%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6 357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583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2 125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1 134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2 515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20,0%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3 589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1 484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4,7%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Водители и шоферы автомобилей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945146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55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Кызылординской области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14,5%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10,6%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9329-9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7119-9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7533-1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другие реставраторы одежды и ткани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8331-1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15 640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4 825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3 769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5 474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14 086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4 771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4 513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43,7%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12,4%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11,9%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3,7%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7533-1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другие реставраторы одежды и ткани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8331-1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1,5%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15 640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4 825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3 769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5 474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14 673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4 352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5 365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43,0%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15,6%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7533-1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другие реставраторы одежды и ткани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8331-1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15 640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4 825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3 769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5 474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14 665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4 855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5 018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46,4%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58312895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56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Мангистауской области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/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/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/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</a:t>
            </a:r>
            <a:r>
              <a:rPr lang="ru-RU" sz="1800" kern="0" dirty="0"/>
              <a:t>28,2</a:t>
            </a:r>
            <a:r>
              <a:rPr lang="en-US" sz="1800" kern="0" dirty="0"/>
              <a:t>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30,1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27,2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5 552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5 552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5 552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35346278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57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Мангистауской области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/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2 644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662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10,8%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Секретари (общий профиль)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4120-1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411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2,9%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5 432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2 831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1 147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1 286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18,2%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строители-монтажники и рабочие родственных занятий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2 420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Секретари (общий профиль)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4120-1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Дворники и уборщики открытых территорий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796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2,7%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Дворники и уборщики открытых территорий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2 463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1 526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642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8,0%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неквалифицированные 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1 928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Средний медицинский персонал по уходу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Служащие по маркетинговым исследованиям и социологическим опросам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4314-2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897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-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676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2,9%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Дворники и уборщики открытых территорий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1 845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985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603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6,7%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неквалифицированные 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6,7%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Водители и шоферы автомобилей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3152288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58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Мангистауской области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5,9%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9 624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33,4%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7,6%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5,2%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3,4%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9 669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3 023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10 081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3 413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33,5%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6,5%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9 624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3 228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35,1%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84879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65,6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59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Павлодарской области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/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/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/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</a:t>
            </a:r>
            <a:r>
              <a:rPr lang="ru-RU" sz="1800" kern="0" dirty="0"/>
              <a:t>66,9</a:t>
            </a:r>
            <a:r>
              <a:rPr lang="en-US" sz="1800" kern="0" dirty="0"/>
              <a:t>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68,8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13 621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18 376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19 780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13 621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18 718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20 428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13 621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14 665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17 410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19 913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6300287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60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Павлодарской области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/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4 759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369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1 504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1 048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1 838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9,8%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уборщики и прислуга в отелях и аналогичных учреждениях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1 475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Средний медицинский персонал по уходу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Воспитатели в дошкольном образовании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2,7%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Газорезчики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7212-2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1 110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8 177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377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3 527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1 564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2 709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16,3%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2 374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4,7%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Неквалифицированные рабочие в производстве продукции сельского хозяйства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9211-3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2 306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1 762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строители-монтажники и рабочие родственных занятий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Средний медицинский персонал по уходу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1 280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486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2,6%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3 432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942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1 085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5,7%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2 031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уборщики и прислуга в отелях и аналогичных учреждениях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Средний медицинский персонал по уходу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1 222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369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2 737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706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686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4,4%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неквалифицированные 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2 141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2 027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уборщики и прислуга в отелях и аналогичных учреждениях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1 670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2,7%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Слесари промышленного оборудования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36144307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61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Павлодарской области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4,6%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3,4%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7239-2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9112-9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и прислуга в отелях и аналогичных учреждениях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7412-1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14 861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3 840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4 099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4 247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17 071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3 239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3 730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5 040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5 062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25,5%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4,7%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3,4%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7239-2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9112-9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и прислуга в отелях и аналогичных учреждениях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7412-1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9329-9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14 818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3 777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3 876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4 336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17 082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3 469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3 958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4 706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4 949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24,8%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5,9%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7239-2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9112-9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и прислуга в отелях и аналогичных учреждениях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7412-1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14 954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3 760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4 159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4 321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17 326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3 824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4 859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5 395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26,4%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24016039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62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С.-Казахстанской области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/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/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/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</a:t>
            </a:r>
            <a:r>
              <a:rPr lang="ru-RU" sz="1800" kern="0" dirty="0"/>
              <a:t>35,9</a:t>
            </a:r>
            <a:r>
              <a:rPr lang="en-US" sz="1800" kern="0" dirty="0"/>
              <a:t>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35,6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35,5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6 632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10 454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6 632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6 632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10 135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1133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63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С.-Казахстанской области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/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2 785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746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901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12,2%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Неквалифицированные рабочие в производстве продукции сельского хозяйства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9211-3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Продавцы магазинов и их помощники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5210-2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Водители и шоферы автомобилей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Средний медицинский персонал по уходу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489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2,1%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4 737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2 287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1 177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1 057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17,6%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Неквалифицированные рабочие в производстве продукции сельского хозяйства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9211-3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3,7%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строители-монтажники и рабочие родственных занятий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Водители и шоферы автомобилей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564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2,1%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1 388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467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364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4,8%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Служащие по маркетинговым исследованиям и социологическим опросам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4314-2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Неквалифицированные рабочие в производстве продукции сельского хозяйства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9211-3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Средний медицинский персонал по уходу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Разнорабочие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1 783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641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556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422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5,6%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 Иные неквалифицированные 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Водители и шоферы автомобилей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72259553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64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С.-Казахстанской области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6,1%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7413-2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линиям электропередач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8341-1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5320-1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больными, за исключением на дому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4224-5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Call-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центров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7 970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25,2%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6,3%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7413-2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линиям электропередач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8341-1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5320-1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больными, за исключением на дому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9333-1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25,3%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6,2%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7413-2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линиям электропередач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8341-1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5320-1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больными, за исключением на дому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4224-5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Call-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центров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9333-1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7 918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2 961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25,8%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03121302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65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Туркестанской области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/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/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/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</a:t>
            </a:r>
            <a:r>
              <a:rPr lang="ru-RU" sz="1800" kern="0" dirty="0"/>
              <a:t>60,9</a:t>
            </a:r>
            <a:r>
              <a:rPr lang="en-US" sz="1800" kern="0" dirty="0"/>
              <a:t>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66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53,9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15 276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11 009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13 170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21 447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15 276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16 213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22 241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13 162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15 276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10 030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11 998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33657464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66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Туркестанской области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/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42 572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3 582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10 274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15 104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13 612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54,9%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Воспитатели в дошкольном образовании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1 634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Средний медицинский персонал по уходу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Няни (в детском саду)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5311-2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Неквалифицированные рабочие в производстве продукции сельского хозяйства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9211-3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1 172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577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422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1,5%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29 674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5 126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3 490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5 845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15 213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48,4%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Средний медицинский персонал по уходу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Секретари (общий профиль)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4120-1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Неквалифицированные рабочие в производстве продукции сельского хозяйства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9211-3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1 002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509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423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1,6%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42 251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4 079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4 487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10 168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23 517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47,0%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4 520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3 331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Служащие по маркетинговым исследованиям и социологическим опросам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4314-2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3 667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-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2 537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Неквалифицированные рабочие в производстве продукции сельского хозяйства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9211-3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Функциональные руководители по бюджету и финансам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1221-1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1 378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1,5%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34 013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4 155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8 152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7 189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14 517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44,8%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4 758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2 019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1 766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Воспитатели в дошкольном образовании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5994260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67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Туркестанской области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34 013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4 155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8 152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7 189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14 517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19 550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5 239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3 829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9 154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32,1%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9211-1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в растениеводстве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9622-1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Смотрители и сторожи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48 831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6 786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11 410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10 616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20 019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33 805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8 254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4 751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7 297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13 503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55,5%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34 013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4 155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8 152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7 189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14 517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21 217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5 239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5 498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8 681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32,1%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8,5%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9329-9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4314-2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маркетинговым исследованиям и социологическим опросам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1,5%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9622-1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Смотрители и сторожи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5320-1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больными, за исключением на дому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1,3%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47 928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6 771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11 221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10 118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19 818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36 720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8 250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5 502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9 437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13 531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55,6%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34 013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4 155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8 152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7 189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14 517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15 086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5 239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3 230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5 589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28,0%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рабочие, занятые в обрабатывающей промышленности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9211-1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в растениеводстве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9622-1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Смотрители и сторожи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48 831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6 786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11 410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10 616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20 019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28 628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8 254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4 060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6 802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9 512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53,1%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8298667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68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области </a:t>
            </a:r>
            <a:r>
              <a:rPr lang="ru-RU" dirty="0" err="1"/>
              <a:t>Ұлытау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/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/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/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</a:t>
            </a:r>
            <a:r>
              <a:rPr lang="ru-RU" sz="1800" kern="0" dirty="0"/>
              <a:t>16</a:t>
            </a:r>
            <a:r>
              <a:rPr lang="en-US" sz="1800" kern="0" dirty="0"/>
              <a:t>,</a:t>
            </a:r>
            <a:r>
              <a:rPr lang="ru-RU" sz="1800" kern="0" dirty="0"/>
              <a:t>2</a:t>
            </a:r>
            <a:r>
              <a:rPr lang="en-US" sz="1800" kern="0" dirty="0"/>
              <a:t>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16,6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15,8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3 144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3 144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3 144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03856757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69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области </a:t>
            </a:r>
            <a:r>
              <a:rPr lang="ru-RU" dirty="0" err="1"/>
              <a:t>Ұлытау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/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1 840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383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476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17,4%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уборщики и прислуга в отелях и аналогичных учреждениях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Продавцы магазинов и их помощники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5210-2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2,6%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3 253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331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1 833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590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499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20,4%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Сборщики и переработчики мусора (общий профиль)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9610-1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-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-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Носильщики, кроме отелей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9621-3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Иные 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495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3,1%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1 358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608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10,1%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Учителя средней школы по общественным наукам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Воспитатели в дошкольном образовании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416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3,1%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780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5,4%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Воспитатели в дошкольном образовании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2362-0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06580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70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области </a:t>
            </a:r>
            <a:r>
              <a:rPr lang="ru-RU" dirty="0" err="1"/>
              <a:t>Ұлытау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4,8%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3,2%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9621-3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Носильщики, кроме отелей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29,8%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4,4%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4,4%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3,6%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9621-3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Носильщики, кроме отелей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31,3%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4,8%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9621-3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Носильщики, кроме отелей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30,5%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12734686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71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В.-Казахстанской области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/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/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/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</a:t>
            </a:r>
            <a:r>
              <a:rPr lang="ru-RU" sz="1800" kern="0" dirty="0"/>
              <a:t>58,6</a:t>
            </a:r>
            <a:r>
              <a:rPr lang="en-US" sz="1800" kern="0" dirty="0"/>
              <a:t>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61,4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55,7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12 484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13 203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15 661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12 484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14 190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18 345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12 484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15 818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1422497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72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В.-Казахстанской области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/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5 163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1 427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2 056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1 371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15,2%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Средний медицинский персонал по уходу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Газорезчики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7212-2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Водители и шоферы автомобилей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Иные уборщики и прислуга в отелях и аналогичных учреждениях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621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1,8%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6 227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505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3 100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1 320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1 302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16,3%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Газорезчики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7212-2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Водители и шоферы автомобилей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строители-монтажники и рабочие родственных занятий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Слесари промышленного оборудования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741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1,9%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Служащие по маркетинговым исследованиям и социологическим опросам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4314-2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3 126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2 096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899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6,0%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неквалифицированные 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2 777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Газорезчики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7212-2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1 401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2,7%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Средний медицинский персонал по уходу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1 133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352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Дворники и уборщики открытых территорий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2 423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1 071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4,6%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неквалифицированные 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1 712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Газорезчики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7212-2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Электромонтеры (общий профиль)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34948006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73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В.-Казахстанской области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5,9%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7212-2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7239-2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7412-1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7119-9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3 747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2 975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4 453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4 527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24,8%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7212-2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7412-1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7239-2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2411-1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3 226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3 550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2 622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14 720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3 382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4 368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4 385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11 818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5,9%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7412-1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7239-2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автомобилей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7114-3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Бетоноотделочники</a:t>
                      </a:r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и шлифовальщики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11 388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3 237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3 471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4 034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3 977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24,2%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6064735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74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г. Астана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/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/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/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</a:t>
            </a:r>
            <a:r>
              <a:rPr lang="ru-RU" sz="1800" kern="0" dirty="0"/>
              <a:t>114,5</a:t>
            </a:r>
            <a:r>
              <a:rPr lang="en-US" sz="1800" kern="0" dirty="0"/>
              <a:t>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122,9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106,4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22 726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30 045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32 916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8 773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22 726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30 488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33 581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22 726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26 081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27 948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29 633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8 635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8144296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75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г. Астана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/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4 887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319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1 188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1 953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1 427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5,3%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3 635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уборщики и прислуга в отелях и аналогичных учреждениях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2 892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Водители автобусов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8331-1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2 580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Продавцы магазинов и их помощники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5210-2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2 391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843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754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2,6%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10 845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977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3 598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3 941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2 329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11,5%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охранники, инкассаторы и родственные профессии.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3 828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строители-монтажники и рабочие родственных занятий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2 904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уборщики и прислуга в отелях и аналогичных учреждениях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2 187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Дворники и уборщики открытых территорий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2 089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351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650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587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501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охранники, инкассаторы и родственные профессии.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4 159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1 358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1 179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689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3,5%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Дворники и уборщики открытых территорий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3 203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2,7%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неквалифицированные 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3 185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2,7%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Средний медицинский персонал по уходу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2 400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Продавцы магазинов и их помощники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5210-2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2 346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776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632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505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Дворники и уборщики открытых территорий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6 059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564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777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843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3 875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5,3%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2 768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Средний медицинский персонал по уходу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2 567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уборщики и прислуга в отелях и аналогичных учреждениях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2 313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2 285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2470652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76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г. Астана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3 875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5,2%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9112-9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и прислуга в отелях и аналогичных учреждениях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5220-9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7214-2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Монтажники и сборщики металлоконструкций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25 625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4 880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5 344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6 500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8 901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4 162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6 729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6 938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8 863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23,3%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3 875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4,7%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5220-9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7214-2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Монтажники и сборщики металлоконструкций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1,7%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25 069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4 631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4 862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6 903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8 673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27 172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3 851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6 728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7 616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8 977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22,1%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3 875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1 691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1 883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5,6%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9112-9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и прислуга в отелях и аналогичных учреждениях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5220-9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7214-2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Монтажники и сборщики металлоконструкций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4 262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4 889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6 801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8 801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4 072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6 452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7 077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8 505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24,5%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56416188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77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г. Алматы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/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/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/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</a:t>
            </a:r>
            <a:r>
              <a:rPr lang="ru-RU" sz="1800" kern="0" dirty="0"/>
              <a:t>125,2</a:t>
            </a:r>
            <a:r>
              <a:rPr lang="en-US" sz="1800" kern="0" dirty="0"/>
              <a:t>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142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111,6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22 015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28 157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35 558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38 718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7 922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9 633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9 681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22 015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33 369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41 481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44 393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12 003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22 015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23 401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30 481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34 984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9 833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62353059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78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г. Алматы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/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Продавцы магазинов и их помощники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5210-2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6 723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678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1 693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2 192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2 160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9,7%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неквалифицированные 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3 572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Водители такси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2 089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Водители и шоферы автомобилей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8322-2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2 079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1 694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Средний медицинский персонал по уходу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1 806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478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2,6%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18 579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372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6 958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6 983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4 266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16,6%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Продавцы магазинов и их помощники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5210-2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6 447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1 734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1 685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строители-монтажники и рабочие родственных занятий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2 507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2 442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Портовые грузчики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9333-1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2 274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484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787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763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Продавцы магазинов и их помощники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5210-2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8 091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1 215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2 068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2 358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2 450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6,4%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4 996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1 254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неквалифицированные 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4 588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1 988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Портовые грузчики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9333-1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3 727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Помощники на кухне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9410-2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3 444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899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989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2,7%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5 240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723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978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2 823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4,4%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Продавцы магазинов и их помощники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5210-2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4 723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1 412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Помощники на кухне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9410-2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3 670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охранники, инкассаторы и родственные профессии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2 932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2 795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9803929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79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г. Алматы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9410-2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3,5%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3,2%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5210-2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5120-9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5220-9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31 105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5 876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6 751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8 762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9 716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29 708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4 591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6 691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8 852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9 574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23,9%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9410-2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3,7%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3,0%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5414-9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5210-2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1 412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9333-1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5220-9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31 699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6 777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7 054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8 343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9 525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35 926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5 074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8 359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10 769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11 724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25,4%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9410-2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3,5%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2,7%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5120-9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4 846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5 473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8 576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8 503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27 979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4 438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6 321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7 625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9 595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25,2%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17965156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80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Основные показатели вакансий г. Шымкент</a:t>
            </a:r>
            <a:endParaRPr lang="ru-KZ" kern="0" dirty="0"/>
          </a:p>
        </p:txBody>
      </p:sp>
      <p:graphicFrame>
        <p:nvGraphicFramePr>
          <p:cNvPr id="5" name="Диаграмма 4">
            <a:extLst>
              <a:ext uri="{FF2B5EF4-FFF2-40B4-BE49-F238E27FC236}">
                <a16:creationId xmlns:a16="http://schemas.microsoft.com/office/drawing/2014/main" id="{788C86C1-5554-716E-F3C9-BE0E716A6711}"/>
              </a:ext>
            </a:extLst>
          </p:cNvPr>
          <p:cNvGraphicFramePr/>
          <p:nvPr/>
        </p:nvGraphicFramePr>
        <p:xfrm>
          <a:off x="71999" y="1244713"/>
          <a:ext cx="6313561" cy="246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E0DC69FB-5FF3-973A-3243-D6E26487BC70}"/>
              </a:ext>
            </a:extLst>
          </p:cNvPr>
          <p:cNvGraphicFramePr/>
          <p:nvPr/>
        </p:nvGraphicFramePr>
        <p:xfrm>
          <a:off x="103102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Диаграмма 8">
            <a:extLst>
              <a:ext uri="{FF2B5EF4-FFF2-40B4-BE49-F238E27FC236}">
                <a16:creationId xmlns:a16="http://schemas.microsoft.com/office/drawing/2014/main" id="{95D9626B-49CB-C876-797D-BCC0C1BBD715}"/>
              </a:ext>
            </a:extLst>
          </p:cNvPr>
          <p:cNvGraphicFramePr/>
          <p:nvPr/>
        </p:nvGraphicFramePr>
        <p:xfrm>
          <a:off x="3266179" y="3956050"/>
          <a:ext cx="3022653" cy="26905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99657457-206A-9F40-19FD-19D2B79F1EF4}"/>
              </a:ext>
            </a:extLst>
          </p:cNvPr>
          <p:cNvCxnSpPr>
            <a:cxnSpLocks/>
          </p:cNvCxnSpPr>
          <p:nvPr/>
        </p:nvCxnSpPr>
        <p:spPr>
          <a:xfrm>
            <a:off x="3200401" y="3750906"/>
            <a:ext cx="0" cy="2799183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3">
            <a:extLst>
              <a:ext uri="{FF2B5EF4-FFF2-40B4-BE49-F238E27FC236}">
                <a16:creationId xmlns:a16="http://schemas.microsoft.com/office/drawing/2014/main" id="{E6E92AF7-86AB-ABC1-7734-2F295192455D}"/>
              </a:ext>
            </a:extLst>
          </p:cNvPr>
          <p:cNvSpPr txBox="1">
            <a:spLocks/>
          </p:cNvSpPr>
          <p:nvPr/>
        </p:nvSpPr>
        <p:spPr>
          <a:xfrm>
            <a:off x="366141" y="780178"/>
            <a:ext cx="5633443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Базовый сценарий </a:t>
            </a:r>
            <a:r>
              <a:rPr lang="en-US" sz="1800" kern="0" dirty="0"/>
              <a:t>~ </a:t>
            </a:r>
            <a:r>
              <a:rPr lang="ru-RU" sz="1800" kern="0" dirty="0"/>
              <a:t>29,9</a:t>
            </a:r>
            <a:r>
              <a:rPr lang="en-US" sz="1800" kern="0" dirty="0"/>
              <a:t> </a:t>
            </a:r>
            <a:r>
              <a:rPr lang="ru-RU" sz="1800" kern="0" dirty="0"/>
              <a:t>тыс. </a:t>
            </a:r>
            <a:r>
              <a:rPr lang="ru-RU" sz="1400" kern="0" dirty="0"/>
              <a:t>вакансий в 2023 году</a:t>
            </a:r>
            <a:endParaRPr lang="ru-KZ" sz="1400" kern="0" dirty="0"/>
          </a:p>
        </p:txBody>
      </p:sp>
      <p:sp>
        <p:nvSpPr>
          <p:cNvPr id="13" name="Заголовок 3">
            <a:extLst>
              <a:ext uri="{FF2B5EF4-FFF2-40B4-BE49-F238E27FC236}">
                <a16:creationId xmlns:a16="http://schemas.microsoft.com/office/drawing/2014/main" id="{629F0D5E-8C8A-1656-D706-B19255A33A9B}"/>
              </a:ext>
            </a:extLst>
          </p:cNvPr>
          <p:cNvSpPr txBox="1">
            <a:spLocks/>
          </p:cNvSpPr>
          <p:nvPr/>
        </p:nvSpPr>
        <p:spPr>
          <a:xfrm>
            <a:off x="396649" y="3740847"/>
            <a:ext cx="2496574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 </a:t>
            </a:r>
            <a:r>
              <a:rPr lang="en-US" sz="1100" kern="0" dirty="0">
                <a:solidFill>
                  <a:schemeClr val="accent3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3">
                    <a:lumMod val="50000"/>
                  </a:schemeClr>
                </a:solidFill>
              </a:rPr>
              <a:t>33,9 тыс. </a:t>
            </a:r>
            <a:endParaRPr lang="ru-KZ" sz="11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5" name="Заголовок 3">
            <a:extLst>
              <a:ext uri="{FF2B5EF4-FFF2-40B4-BE49-F238E27FC236}">
                <a16:creationId xmlns:a16="http://schemas.microsoft.com/office/drawing/2014/main" id="{45056B73-6214-B10F-602F-FB014D8C2FA6}"/>
              </a:ext>
            </a:extLst>
          </p:cNvPr>
          <p:cNvSpPr txBox="1">
            <a:spLocks/>
          </p:cNvSpPr>
          <p:nvPr/>
        </p:nvSpPr>
        <p:spPr>
          <a:xfrm>
            <a:off x="3410802" y="3740847"/>
            <a:ext cx="2733405" cy="409575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11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 </a:t>
            </a:r>
            <a:r>
              <a:rPr lang="en-US" sz="1100" kern="0" dirty="0">
                <a:solidFill>
                  <a:schemeClr val="accent6">
                    <a:lumMod val="50000"/>
                  </a:schemeClr>
                </a:solidFill>
              </a:rPr>
              <a:t>~ </a:t>
            </a:r>
            <a:r>
              <a:rPr lang="ru-RU" sz="1400" kern="0" dirty="0">
                <a:solidFill>
                  <a:schemeClr val="accent6">
                    <a:lumMod val="50000"/>
                  </a:schemeClr>
                </a:solidFill>
              </a:rPr>
              <a:t>26,1 тыс. </a:t>
            </a:r>
            <a:endParaRPr lang="ru-KZ" sz="11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74DEBE5-BB09-E0A1-2504-B25BF7A94D4D}"/>
              </a:ext>
            </a:extLst>
          </p:cNvPr>
          <p:cNvGrpSpPr/>
          <p:nvPr/>
        </p:nvGrpSpPr>
        <p:grpSpPr>
          <a:xfrm>
            <a:off x="4178300" y="1297305"/>
            <a:ext cx="1905000" cy="159385"/>
            <a:chOff x="731520" y="1257300"/>
            <a:chExt cx="7978140" cy="251266"/>
          </a:xfrm>
        </p:grpSpPr>
        <p:cxnSp>
          <p:nvCxnSpPr>
            <p:cNvPr id="17" name="Прямая соединительная линия 16">
              <a:extLst>
                <a:ext uri="{FF2B5EF4-FFF2-40B4-BE49-F238E27FC236}">
                  <a16:creationId xmlns:a16="http://schemas.microsoft.com/office/drawing/2014/main" id="{2AFDDB50-8B04-6E17-9993-8AFD25A3ACC8}"/>
                </a:ext>
              </a:extLst>
            </p:cNvPr>
            <p:cNvCxnSpPr>
              <a:cxnSpLocks/>
            </p:cNvCxnSpPr>
            <p:nvPr/>
          </p:nvCxnSpPr>
          <p:spPr>
            <a:xfrm>
              <a:off x="7378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Прямая соединительная линия 17">
              <a:extLst>
                <a:ext uri="{FF2B5EF4-FFF2-40B4-BE49-F238E27FC236}">
                  <a16:creationId xmlns:a16="http://schemas.microsoft.com/office/drawing/2014/main" id="{83EB6613-AB26-9218-D288-8C2935AFBB2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1520" y="1257300"/>
              <a:ext cx="7978140" cy="0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Прямая соединительная линия 18">
              <a:extLst>
                <a:ext uri="{FF2B5EF4-FFF2-40B4-BE49-F238E27FC236}">
                  <a16:creationId xmlns:a16="http://schemas.microsoft.com/office/drawing/2014/main" id="{CDDFDD74-1D08-20C2-50F8-5037B7CE1F5C}"/>
                </a:ext>
              </a:extLst>
            </p:cNvPr>
            <p:cNvCxnSpPr>
              <a:cxnSpLocks/>
            </p:cNvCxnSpPr>
            <p:nvPr/>
          </p:nvCxnSpPr>
          <p:spPr>
            <a:xfrm>
              <a:off x="8700718" y="1257300"/>
              <a:ext cx="0" cy="251266"/>
            </a:xfrm>
            <a:prstGeom prst="line">
              <a:avLst/>
            </a:prstGeom>
            <a:ln w="19050">
              <a:solidFill>
                <a:srgbClr val="007F7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923425D7-6B5C-A041-7206-D39A60A59783}"/>
              </a:ext>
            </a:extLst>
          </p:cNvPr>
          <p:cNvCxnSpPr>
            <a:cxnSpLocks/>
          </p:cNvCxnSpPr>
          <p:nvPr/>
        </p:nvCxnSpPr>
        <p:spPr>
          <a:xfrm>
            <a:off x="158620" y="3750710"/>
            <a:ext cx="6061205" cy="0"/>
          </a:xfrm>
          <a:prstGeom prst="line">
            <a:avLst/>
          </a:prstGeom>
          <a:ln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Таблица 1">
            <a:extLst>
              <a:ext uri="{FF2B5EF4-FFF2-40B4-BE49-F238E27FC236}">
                <a16:creationId xmlns:a16="http://schemas.microsoft.com/office/drawing/2014/main" id="{4E6142E5-F57C-610C-0076-8DC4B033BE1F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12157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БАЗОВЫЙ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7 448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1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B0A9FCBA-67D5-3916-3267-226B7595262D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302549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ОПТИМИСТИЧЕСКИЙ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7 448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10 669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4CBADABA-60F6-6314-73AE-C5D1372941E0}"/>
              </a:ext>
            </a:extLst>
          </p:cNvPr>
          <p:cNvGraphicFramePr>
            <a:graphicFrameLocks noGrp="1"/>
          </p:cNvGraphicFramePr>
          <p:nvPr/>
        </p:nvGraphicFramePr>
        <p:xfrm>
          <a:off x="6768750" y="4835242"/>
          <a:ext cx="5328000" cy="16703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0">
                  <a:extLst>
                    <a:ext uri="{9D8B030D-6E8A-4147-A177-3AD203B41FA5}">
                      <a16:colId xmlns:a16="http://schemas.microsoft.com/office/drawing/2014/main" val="1113104833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3226458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57276680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849574652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78621999"/>
                    </a:ext>
                  </a:extLst>
                </a:gridCol>
              </a:tblGrid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ПЕССИМИСТИЧЕСКИЙ СЦЕНАРИЙ</a:t>
                      </a: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Q1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Q2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Q3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Q4</a:t>
                      </a:r>
                      <a:endParaRPr lang="ru-KZ" sz="9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7649079"/>
                  </a:ext>
                </a:extLst>
              </a:tr>
              <a:tr h="167033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0" u="none" strike="noStrike" cap="none" noProof="0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ВСЕГО</a:t>
                      </a:r>
                      <a:endParaRPr lang="ru-RU" sz="800" b="1" i="0" u="none" strike="noStrike" cap="none" noProof="0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7 448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87133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И ГОСУДАРСТВЕННЫЕ СЛУЖАЩИЕ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2355308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СПЕЦИАЛИСТЫ-ПРОФЕССИОНАЛЫ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733881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СПЕЦИАЛИСТЫ-ТЕХНИКИ И ИНОЙ ПРОФЕССИОНАЛЬНЫЙ ПЕРСОНАЛ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228116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В ОБЛАСТИ АДМИНИСТРИРОВАНИЯ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627480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СФЕРЫ УСЛУГ И ПРОДАЖ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707914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СЕЛЬСКОГО И ЛЕСНОГО ХОЗЯЙСТВА, РЫБОВОДСТВА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4696259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ПРОМЫШЛЕННОСТИ, СТРОИТЕЛЬСТВА, РОДСТВЕННЫХ ЗАНЯТИЙ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135677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7348172"/>
                  </a:ext>
                </a:extLst>
              </a:tr>
              <a:tr h="148474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0" marB="0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5250712"/>
                  </a:ext>
                </a:extLst>
              </a:tr>
            </a:tbl>
          </a:graphicData>
        </a:graphic>
      </p:graphicFrame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480B2A30-D1CC-17C9-94C0-97FF5DA84854}"/>
              </a:ext>
            </a:extLst>
          </p:cNvPr>
          <p:cNvCxnSpPr>
            <a:cxnSpLocks/>
          </p:cNvCxnSpPr>
          <p:nvPr/>
        </p:nvCxnSpPr>
        <p:spPr>
          <a:xfrm>
            <a:off x="6661786" y="1204913"/>
            <a:ext cx="0" cy="1690687"/>
          </a:xfrm>
          <a:prstGeom prst="line">
            <a:avLst/>
          </a:prstGeom>
          <a:ln w="28575">
            <a:solidFill>
              <a:srgbClr val="007F7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DDD45A9-69D2-201F-3470-541F6E72F277}"/>
              </a:ext>
            </a:extLst>
          </p:cNvPr>
          <p:cNvCxnSpPr>
            <a:cxnSpLocks/>
          </p:cNvCxnSpPr>
          <p:nvPr/>
        </p:nvCxnSpPr>
        <p:spPr>
          <a:xfrm>
            <a:off x="6661786" y="3019425"/>
            <a:ext cx="0" cy="1685882"/>
          </a:xfrm>
          <a:prstGeom prst="line">
            <a:avLst/>
          </a:prstGeom>
          <a:ln w="28575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672A320-8DA2-339A-0CD3-33144AEBC3A9}"/>
              </a:ext>
            </a:extLst>
          </p:cNvPr>
          <p:cNvCxnSpPr>
            <a:cxnSpLocks/>
          </p:cNvCxnSpPr>
          <p:nvPr/>
        </p:nvCxnSpPr>
        <p:spPr>
          <a:xfrm>
            <a:off x="6661786" y="4838700"/>
            <a:ext cx="0" cy="1661275"/>
          </a:xfrm>
          <a:prstGeom prst="line">
            <a:avLst/>
          </a:prstGeom>
          <a:ln w="28575"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54077299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81</a:t>
            </a:fld>
            <a:r>
              <a:rPr lang="en-US" dirty="0"/>
              <a:t> </a:t>
            </a:r>
            <a:r>
              <a:rPr lang="ru-RU" dirty="0"/>
              <a:t>из 82</a:t>
            </a:r>
          </a:p>
        </p:txBody>
      </p: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AC634985-2978-6D1D-9219-6D9F23D568B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dirty="0"/>
              <a:t>Топ вакансий в 2019-2022 годах по г. Шымкент</a:t>
            </a:r>
            <a:endParaRPr lang="ru-KZ" kern="0" dirty="0"/>
          </a:p>
        </p:txBody>
      </p:sp>
      <p:graphicFrame>
        <p:nvGraphicFramePr>
          <p:cNvPr id="2" name="Таблица 3">
            <a:extLst>
              <a:ext uri="{FF2B5EF4-FFF2-40B4-BE49-F238E27FC236}">
                <a16:creationId xmlns:a16="http://schemas.microsoft.com/office/drawing/2014/main" id="{8F122EDF-B80C-49B6-7013-1432536541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1708780"/>
              </p:ext>
            </p:extLst>
          </p:nvPr>
        </p:nvGraphicFramePr>
        <p:xfrm>
          <a:off x="146644" y="903211"/>
          <a:ext cx="11950106" cy="56002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8923">
                  <a:extLst>
                    <a:ext uri="{9D8B030D-6E8A-4147-A177-3AD203B41FA5}">
                      <a16:colId xmlns:a16="http://schemas.microsoft.com/office/drawing/2014/main" val="1887671937"/>
                    </a:ext>
                  </a:extLst>
                </a:gridCol>
                <a:gridCol w="4386636">
                  <a:extLst>
                    <a:ext uri="{9D8B030D-6E8A-4147-A177-3AD203B41FA5}">
                      <a16:colId xmlns:a16="http://schemas.microsoft.com/office/drawing/2014/main" val="2349791940"/>
                    </a:ext>
                  </a:extLst>
                </a:gridCol>
                <a:gridCol w="989153">
                  <a:extLst>
                    <a:ext uri="{9D8B030D-6E8A-4147-A177-3AD203B41FA5}">
                      <a16:colId xmlns:a16="http://schemas.microsoft.com/office/drawing/2014/main" val="3468745330"/>
                    </a:ext>
                  </a:extLst>
                </a:gridCol>
                <a:gridCol w="1236442">
                  <a:extLst>
                    <a:ext uri="{9D8B030D-6E8A-4147-A177-3AD203B41FA5}">
                      <a16:colId xmlns:a16="http://schemas.microsoft.com/office/drawing/2014/main" val="804095016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2954860215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3651837902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920941884"/>
                    </a:ext>
                  </a:extLst>
                </a:gridCol>
                <a:gridCol w="757255">
                  <a:extLst>
                    <a:ext uri="{9D8B030D-6E8A-4147-A177-3AD203B41FA5}">
                      <a16:colId xmlns:a16="http://schemas.microsoft.com/office/drawing/2014/main" val="1560726908"/>
                    </a:ext>
                  </a:extLst>
                </a:gridCol>
                <a:gridCol w="1179932">
                  <a:extLst>
                    <a:ext uri="{9D8B030D-6E8A-4147-A177-3AD203B41FA5}">
                      <a16:colId xmlns:a16="http://schemas.microsoft.com/office/drawing/2014/main" val="3273998533"/>
                    </a:ext>
                  </a:extLst>
                </a:gridCol>
              </a:tblGrid>
              <a:tr h="279765"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Год</a:t>
                      </a:r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Наименование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Код НКЗ-2017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Количество вакансий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в том числе по кварталам</a:t>
                      </a:r>
                      <a:endParaRPr lang="ru-KZ" sz="1100" dirty="0"/>
                    </a:p>
                  </a:txBody>
                  <a:tcPr anchor="ctr"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ru-KZ" sz="1100" dirty="0"/>
                    </a:p>
                  </a:txBody>
                  <a:tcPr anchor="ctr"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Доля от общего, %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2981516"/>
                  </a:ext>
                </a:extLst>
              </a:tr>
              <a:tr h="279765"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III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100" dirty="0">
                          <a:solidFill>
                            <a:schemeClr val="bg1"/>
                          </a:solidFill>
                        </a:rPr>
                        <a:t>IV</a:t>
                      </a:r>
                      <a:endParaRPr lang="ru-KZ" sz="11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66652169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en-US" sz="1100" dirty="0"/>
                        <a:t>2019</a:t>
                      </a:r>
                      <a:endParaRPr lang="ru-KZ" sz="1100" dirty="0"/>
                    </a:p>
                  </a:txBody>
                  <a:tcPr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4 135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467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1 520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1 623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525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11,0%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27110133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Иные учителя средней школы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2350-9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3 321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1 770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7541356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Средний медицинский персонал по уходу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3,0%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7240707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уборщики и прислуга в отелях и аналогичных учреждениях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2,8%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551607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Иные охранники, инкассаторы и родственные профессии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5414-9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187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212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91601564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2020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10 658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750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6 131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1 847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1 930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26,9%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719993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Швеи и другие реставраторы одежды и ткани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7533-1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1 645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84679391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Иные строители-монтажники и рабочие родственных занятий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7119-9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3,4%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7305261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Средний медицинский персонал по уходу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43833706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Неквалифицированные рабочие в производстве продукции сельского хозяйства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9211-3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755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49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2,1%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565161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2021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7 356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434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621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673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5 628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16,2%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2797768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2 689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1 820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5,9%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9080922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Швеи и другие реставраторы одежды и ткани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7533-1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1 445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3,2%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42005649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Средний медицинский персонал по уходу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1 127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11935188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Дворники и уборщики открытых территорий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9116-0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988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135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154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358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341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9525" marB="0" anchor="ctr">
                    <a:lnB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065920"/>
                  </a:ext>
                </a:extLst>
              </a:tr>
              <a:tr h="252035">
                <a:tc rowSpan="5">
                  <a:txBody>
                    <a:bodyPr/>
                    <a:lstStyle/>
                    <a:p>
                      <a:pPr algn="ctr"/>
                      <a:r>
                        <a:rPr lang="ru-RU" sz="1100" dirty="0"/>
                        <a:t>2022</a:t>
                      </a:r>
                      <a:endParaRPr lang="ru-KZ" sz="1100" dirty="0"/>
                    </a:p>
                  </a:txBody>
                  <a:tcPr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Иные неквалифицированные рабочие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2 513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290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883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889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451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7,5%</a:t>
                      </a:r>
                    </a:p>
                  </a:txBody>
                  <a:tcPr marL="9525" marR="9525" marT="9525" marB="0" anchor="ctr">
                    <a:lnT w="2857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481085828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Разнорабочие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9629-7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2 229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1 008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6,6%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15778474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 Швеи и другие реставраторы одежды и ткани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7533-1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1 368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4,1%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0619722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 Иные уборщики и прислуга в отелях и аналогичных учреждениях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2,5%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666239747"/>
                  </a:ext>
                </a:extLst>
              </a:tr>
              <a:tr h="252035">
                <a:tc vMerge="1">
                  <a:txBody>
                    <a:bodyPr/>
                    <a:lstStyle/>
                    <a:p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72000"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 Средний медицинский персонал по уходу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1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3221-0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50" b="1" i="0" u="none" strike="noStrike" cap="none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12311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02821117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E3E8E7-F31A-7D55-7372-1BEAD488D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82</a:t>
            </a:fld>
            <a:r>
              <a:rPr lang="en-US" dirty="0"/>
              <a:t> </a:t>
            </a:r>
            <a:r>
              <a:rPr lang="ru-RU"/>
              <a:t>из 82</a:t>
            </a:r>
            <a:endParaRPr lang="ru-RU" dirty="0"/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6B40C54E-AB09-425F-8B98-879F69EDE140}"/>
              </a:ext>
            </a:extLst>
          </p:cNvPr>
          <p:cNvSpPr txBox="1">
            <a:spLocks/>
          </p:cNvSpPr>
          <p:nvPr/>
        </p:nvSpPr>
        <p:spPr>
          <a:xfrm>
            <a:off x="72000" y="0"/>
            <a:ext cx="12120000" cy="85962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667" b="1" i="0" u="none" strike="noStrike" cap="none">
                <a:solidFill>
                  <a:srgbClr val="007F76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kk-KZ" dirty="0"/>
              <a:t>Прогноз топ</a:t>
            </a:r>
            <a:r>
              <a:rPr lang="ru-RU" dirty="0"/>
              <a:t>-10 вакансий по г. Шымкент</a:t>
            </a:r>
            <a:endParaRPr lang="ru-KZ" kern="0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DF87B24-59D4-648D-ECCC-9FBE7C4BF08A}"/>
              </a:ext>
            </a:extLst>
          </p:cNvPr>
          <p:cNvGraphicFramePr>
            <a:graphicFrameLocks noGrp="1"/>
          </p:cNvGraphicFramePr>
          <p:nvPr/>
        </p:nvGraphicFramePr>
        <p:xfrm>
          <a:off x="141431" y="932399"/>
          <a:ext cx="11885729" cy="5617699"/>
        </p:xfrm>
        <a:graphic>
          <a:graphicData uri="http://schemas.openxmlformats.org/drawingml/2006/table">
            <a:tbl>
              <a:tblPr bandRow="1">
                <a:tableStyleId>{3B4B98B0-60AC-42C2-AFA5-B58CD77FA1E5}</a:tableStyleId>
              </a:tblPr>
              <a:tblGrid>
                <a:gridCol w="360812">
                  <a:extLst>
                    <a:ext uri="{9D8B030D-6E8A-4147-A177-3AD203B41FA5}">
                      <a16:colId xmlns:a16="http://schemas.microsoft.com/office/drawing/2014/main" val="2640444703"/>
                    </a:ext>
                  </a:extLst>
                </a:gridCol>
                <a:gridCol w="674456">
                  <a:extLst>
                    <a:ext uri="{9D8B030D-6E8A-4147-A177-3AD203B41FA5}">
                      <a16:colId xmlns:a16="http://schemas.microsoft.com/office/drawing/2014/main" val="308092926"/>
                    </a:ext>
                  </a:extLst>
                </a:gridCol>
                <a:gridCol w="4014030">
                  <a:extLst>
                    <a:ext uri="{9D8B030D-6E8A-4147-A177-3AD203B41FA5}">
                      <a16:colId xmlns:a16="http://schemas.microsoft.com/office/drawing/2014/main" val="291319319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276022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463672542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3124389490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941227421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14517836"/>
                    </a:ext>
                  </a:extLst>
                </a:gridCol>
                <a:gridCol w="659670">
                  <a:extLst>
                    <a:ext uri="{9D8B030D-6E8A-4147-A177-3AD203B41FA5}">
                      <a16:colId xmlns:a16="http://schemas.microsoft.com/office/drawing/2014/main" val="2712067462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926687325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827406570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2656866826"/>
                    </a:ext>
                  </a:extLst>
                </a:gridCol>
                <a:gridCol w="525731">
                  <a:extLst>
                    <a:ext uri="{9D8B030D-6E8A-4147-A177-3AD203B41FA5}">
                      <a16:colId xmlns:a16="http://schemas.microsoft.com/office/drawing/2014/main" val="3514456650"/>
                    </a:ext>
                  </a:extLst>
                </a:gridCol>
                <a:gridCol w="775487">
                  <a:extLst>
                    <a:ext uri="{9D8B030D-6E8A-4147-A177-3AD203B41FA5}">
                      <a16:colId xmlns:a16="http://schemas.microsoft.com/office/drawing/2014/main" val="3845195506"/>
                    </a:ext>
                  </a:extLst>
                </a:gridCol>
              </a:tblGrid>
              <a:tr h="18577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КОД</a:t>
                      </a:r>
                    </a:p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НКЗ -2017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r>
                        <a:rPr lang="en-US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факт по кварталам 2022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ВАКАНСИЙ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endParaRPr lang="ru-RU" sz="105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</a:t>
                      </a:r>
                      <a:r>
                        <a:rPr lang="en-US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2023 </a:t>
                      </a:r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году 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fontAlgn="b"/>
                      <a:r>
                        <a:rPr lang="ru-RU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кварталам 2023 года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ru-RU" sz="105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В % К ИТОГУ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214"/>
                  </a:ext>
                </a:extLst>
              </a:tr>
              <a:tr h="188570"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10800" marB="1080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I </a:t>
                      </a:r>
                      <a:r>
                        <a:rPr lang="ru-RU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</a:rPr>
                        <a:t>(факт)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III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5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IV</a:t>
                      </a:r>
                      <a:endParaRPr lang="ru-RU" sz="105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endParaRPr lang="ru-RU" sz="9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D7A8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2961751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rtl="0" fontAlgn="ctr"/>
                      <a:r>
                        <a:rPr lang="ru-RU" sz="9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4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1 074 391</a:t>
                      </a:r>
                      <a:endParaRPr lang="ru-KZ" sz="900" b="1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272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299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136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  <a:r>
                        <a:rPr lang="ru-RU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557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65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1 103 799</a:t>
                      </a: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chemeClr val="tx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220 533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240 505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300 190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r>
                        <a:rPr lang="ru-KZ" sz="900" b="1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342 571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en-US" sz="900" b="1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100%</a:t>
                      </a:r>
                    </a:p>
                  </a:txBody>
                  <a:tcPr marL="9525" marR="9525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675989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6,2%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3,4%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3,0%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7533-1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другие реставраторы одежды и ткани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9112-9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и прислуга в отелях и аналогичных учреждениях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2,4%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2,0%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5320-1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больными, за исключением на дому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7119-9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389312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800" b="1" u="none" strike="noStrik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800" b="1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9112-9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уборщики и прислуга в отелях и аналогичных учреждениях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10 886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3 792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2 012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27,6%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ОПТИМИСТИЧЕСКИЙ СЦЕНАРИЙ</a:t>
                      </a:r>
                      <a:endParaRPr lang="en-US" sz="900" b="1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279485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8,4%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4,7%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7533-1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другие реставраторы одежды и ткани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2,6%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2,2%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5320-1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больными, за исключением на дому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9112-9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и прислуга в отелях и аналогичных учреждениях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3">
                        <a:lumMod val="5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1,6%</a:t>
                      </a:r>
                    </a:p>
                  </a:txBody>
                  <a:tcPr marL="9525" marR="9525" marT="9525" marB="0" anchor="ctr">
                    <a:solidFill>
                      <a:srgbClr val="548235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89757"/>
                  </a:ext>
                </a:extLst>
              </a:tr>
              <a:tr h="152142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3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7239-2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10 851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3 649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2 787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30,5%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52142">
                <a:tc gridSpan="14"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ПЕССИМИСТИЧЕСКИЙ СЦЕНАРИЙ</a:t>
                      </a:r>
                      <a:endParaRPr lang="en-US" sz="900" b="1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50000"/>
                        <a:alpha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endParaRPr lang="ru-RU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KZ" sz="800" b="0" i="0" u="none" strike="noStrike" cap="none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KZ" sz="800" b="0" i="0" u="none" strike="noStrike" cap="none" dirty="0">
                        <a:solidFill>
                          <a:srgbClr val="007F76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F76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241013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9629-7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4,3%</a:t>
                      </a: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9312-2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зданий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7119-9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2,8%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7533-1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другие реставраторы одежды и ткани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9112-9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и прислуга в отелях и аналогичных учреждениях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2,5%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2,3%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6513750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2,1%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754249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5320-1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больными, за исключением на дому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699172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9113-0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50000"/>
                        <a:alpha val="1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593541"/>
                  </a:ext>
                </a:extLst>
              </a:tr>
              <a:tr h="144837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800" b="0" i="0" u="none" strike="noStrik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9116-0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5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1,9%</a:t>
                      </a:r>
                    </a:p>
                  </a:txBody>
                  <a:tcPr marL="9525" marR="9525" marT="9525" marB="0" anchor="ctr">
                    <a:solidFill>
                      <a:schemeClr val="accent6">
                        <a:lumMod val="75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7790647"/>
                  </a:ext>
                </a:extLst>
              </a:tr>
              <a:tr h="144837">
                <a:tc gridSpan="3">
                  <a:txBody>
                    <a:bodyPr/>
                    <a:lstStyle/>
                    <a:p>
                      <a:pPr algn="ctr" fontAlgn="b"/>
                      <a:r>
                        <a:rPr lang="ru-RU" sz="900" b="1" u="none" strike="noStrik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Arial Narrow" panose="020B0606020202030204" pitchFamily="34" charset="0"/>
                        </a:rPr>
                        <a:t>ИТОГО ПО ТОП-10</a:t>
                      </a:r>
                      <a:endParaRPr lang="ru-RU" sz="900" b="1" i="0" u="none" strike="noStrike" cap="none" dirty="0"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ru-KZ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7412-1</a:t>
                      </a:r>
                    </a:p>
                  </a:txBody>
                  <a:tcPr marL="9525" marR="9525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72000" algn="l" fontAlgn="ctr"/>
                      <a:r>
                        <a:rPr lang="ru-RU" sz="800" b="0" i="0" u="none" strike="noStrike" cap="none" dirty="0">
                          <a:solidFill>
                            <a:srgbClr val="007F76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1 881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3 043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2 484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1 539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1 404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1 456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2 452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26,3%</a:t>
                      </a:r>
                    </a:p>
                  </a:txBody>
                  <a:tcPr marL="9525" marR="9525" marT="9525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77705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10313131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2_DCG template">
  <a:themeElements>
    <a:clrScheme name="DCG">
      <a:dk1>
        <a:srgbClr val="000000"/>
      </a:dk1>
      <a:lt1>
        <a:srgbClr val="FFFFFF"/>
      </a:lt1>
      <a:dk2>
        <a:srgbClr val="007F76"/>
      </a:dk2>
      <a:lt2>
        <a:srgbClr val="00646C"/>
      </a:lt2>
      <a:accent1>
        <a:srgbClr val="007F76"/>
      </a:accent1>
      <a:accent2>
        <a:srgbClr val="2868A3"/>
      </a:accent2>
      <a:accent3>
        <a:srgbClr val="8EC6A1"/>
      </a:accent3>
      <a:accent4>
        <a:srgbClr val="4BACC6"/>
      </a:accent4>
      <a:accent5>
        <a:srgbClr val="F79646"/>
      </a:accent5>
      <a:accent6>
        <a:srgbClr val="C0504D"/>
      </a:accent6>
      <a:hlink>
        <a:srgbClr val="0000FF"/>
      </a:hlink>
      <a:folHlink>
        <a:srgbClr val="800080"/>
      </a:folHlink>
    </a:clrScheme>
    <a:fontScheme name="DCG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square" lIns="0" tIns="0" rIns="0" bIns="0" rtlCol="0">
        <a:spAutoFit/>
      </a:bodyPr>
      <a:lstStyle>
        <a:defPPr algn="l">
          <a:defRPr dirty="0" smtClean="0"/>
        </a:defPPr>
      </a:lstStyle>
    </a:txDef>
  </a:objectDefaults>
  <a:extraClrSchemeLst/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01-05-2018 Dasco CORP Presentation</Template>
  <TotalTime>103376</TotalTime>
  <Words>41489</Words>
  <Application>Microsoft Office PowerPoint</Application>
  <PresentationFormat>Широкоэкранный</PresentationFormat>
  <Paragraphs>21911</Paragraphs>
  <Slides>82</Slides>
  <Notes>0</Notes>
  <HiddenSlides>0</HiddenSlides>
  <MMClips>0</MMClips>
  <ScaleCrop>false</ScaleCrop>
  <HeadingPairs>
    <vt:vector size="8" baseType="variant">
      <vt:variant>
        <vt:lpstr>Использованные шрифты</vt:lpstr>
      </vt:variant>
      <vt:variant>
        <vt:i4>5</vt:i4>
      </vt:variant>
      <vt:variant>
        <vt:lpstr>Тема</vt:lpstr>
      </vt:variant>
      <vt:variant>
        <vt:i4>1</vt:i4>
      </vt:variant>
      <vt:variant>
        <vt:lpstr>Внедренные серверы OLE</vt:lpstr>
      </vt:variant>
      <vt:variant>
        <vt:i4>1</vt:i4>
      </vt:variant>
      <vt:variant>
        <vt:lpstr>Заголовки слайдов</vt:lpstr>
      </vt:variant>
      <vt:variant>
        <vt:i4>82</vt:i4>
      </vt:variant>
    </vt:vector>
  </HeadingPairs>
  <TitlesOfParts>
    <vt:vector size="89" baseType="lpstr">
      <vt:lpstr>Arial</vt:lpstr>
      <vt:lpstr>Arial Black</vt:lpstr>
      <vt:lpstr>Arial Narrow</vt:lpstr>
      <vt:lpstr>Calibri</vt:lpstr>
      <vt:lpstr>Helvetica</vt:lpstr>
      <vt:lpstr>2_DCG template</vt:lpstr>
      <vt:lpstr>think-cell Slide</vt:lpstr>
      <vt:lpstr>Презентация PowerPoint</vt:lpstr>
      <vt:lpstr>Содержание</vt:lpstr>
      <vt:lpstr>Методология</vt:lpstr>
      <vt:lpstr>Краткие выводы</vt:lpstr>
      <vt:lpstr>Краткие выводы</vt:lpstr>
      <vt:lpstr>Основные показатели количества вакансий по сценариям</vt:lpstr>
      <vt:lpstr>Презентация PowerPoint</vt:lpstr>
      <vt:lpstr>Презентация PowerPoint</vt:lpstr>
      <vt:lpstr>Презентация PowerPoint</vt:lpstr>
      <vt:lpstr>Оптимистический сценарий на 2023 год по регионам и группам профессий</vt:lpstr>
      <vt:lpstr>Пессимистический сценарий на 2023 год по регионам и группам профессий</vt:lpstr>
      <vt:lpstr>Презентация PowerPoint</vt:lpstr>
      <vt:lpstr>Презентация PowerPoint</vt:lpstr>
      <vt:lpstr>ТОП-30 вакансий в оптимистическом сценарии</vt:lpstr>
      <vt:lpstr>ТОП-30 вакансий в оптимистическом сценарии (квалифицированный труд)</vt:lpstr>
      <vt:lpstr>ТОП-30 вакансий в пессимистическом сценарии</vt:lpstr>
      <vt:lpstr>ТОП-30 вакансий в пессимистическом сценарии (квалифицированный труд)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SPecialiST RePack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My Name</dc:creator>
  <cp:lastModifiedBy>Алмас Б. Жакенов</cp:lastModifiedBy>
  <cp:revision>3704</cp:revision>
  <cp:lastPrinted>2023-03-13T09:11:23Z</cp:lastPrinted>
  <dcterms:created xsi:type="dcterms:W3CDTF">2018-04-01T08:04:46Z</dcterms:created>
  <dcterms:modified xsi:type="dcterms:W3CDTF">2023-05-11T09:06:40Z</dcterms:modified>
</cp:coreProperties>
</file>